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tana Akshaya Mudragada" userId="970911e52d095343" providerId="LiveId" clId="{5578D5BE-ED03-4DB5-A7AB-C9747E54973B}"/>
    <pc:docChg chg="undo custSel modSld">
      <pc:chgData name="Chetana Akshaya Mudragada" userId="970911e52d095343" providerId="LiveId" clId="{5578D5BE-ED03-4DB5-A7AB-C9747E54973B}" dt="2025-03-08T09:24:39.108" v="67" actId="1035"/>
      <pc:docMkLst>
        <pc:docMk/>
      </pc:docMkLst>
      <pc:sldChg chg="addSp delSp modSp mod">
        <pc:chgData name="Chetana Akshaya Mudragada" userId="970911e52d095343" providerId="LiveId" clId="{5578D5BE-ED03-4DB5-A7AB-C9747E54973B}" dt="2025-03-08T09:22:04.013" v="12" actId="20577"/>
        <pc:sldMkLst>
          <pc:docMk/>
          <pc:sldMk cId="0" sldId="256"/>
        </pc:sldMkLst>
        <pc:spChg chg="del">
          <ac:chgData name="Chetana Akshaya Mudragada" userId="970911e52d095343" providerId="LiveId" clId="{5578D5BE-ED03-4DB5-A7AB-C9747E54973B}" dt="2025-03-08T09:21:36.326" v="0" actId="478"/>
          <ac:spMkLst>
            <pc:docMk/>
            <pc:sldMk cId="0" sldId="256"/>
            <ac:spMk id="2" creationId="{00000000-0000-0000-0000-000000000000}"/>
          </ac:spMkLst>
        </pc:spChg>
        <pc:spChg chg="del mod">
          <ac:chgData name="Chetana Akshaya Mudragada" userId="970911e52d095343" providerId="LiveId" clId="{5578D5BE-ED03-4DB5-A7AB-C9747E54973B}" dt="2025-03-08T09:21:48.292" v="10"/>
          <ac:spMkLst>
            <pc:docMk/>
            <pc:sldMk cId="0" sldId="256"/>
            <ac:spMk id="3" creationId="{00000000-0000-0000-0000-000000000000}"/>
          </ac:spMkLst>
        </pc:spChg>
        <pc:spChg chg="add mod">
          <ac:chgData name="Chetana Akshaya Mudragada" userId="970911e52d095343" providerId="LiveId" clId="{5578D5BE-ED03-4DB5-A7AB-C9747E54973B}" dt="2025-03-08T09:22:04.013" v="12" actId="20577"/>
          <ac:spMkLst>
            <pc:docMk/>
            <pc:sldMk cId="0" sldId="256"/>
            <ac:spMk id="5" creationId="{CE0C1C49-6AA4-103A-F33A-DC1C15BE611A}"/>
          </ac:spMkLst>
        </pc:spChg>
      </pc:sldChg>
      <pc:sldChg chg="addSp delSp modSp mod">
        <pc:chgData name="Chetana Akshaya Mudragada" userId="970911e52d095343" providerId="LiveId" clId="{5578D5BE-ED03-4DB5-A7AB-C9747E54973B}" dt="2025-03-08T09:24:39.108" v="67" actId="1035"/>
        <pc:sldMkLst>
          <pc:docMk/>
          <pc:sldMk cId="0" sldId="257"/>
        </pc:sldMkLst>
        <pc:spChg chg="mod">
          <ac:chgData name="Chetana Akshaya Mudragada" userId="970911e52d095343" providerId="LiveId" clId="{5578D5BE-ED03-4DB5-A7AB-C9747E54973B}" dt="2025-03-08T09:24:27.668" v="60" actId="20577"/>
          <ac:spMkLst>
            <pc:docMk/>
            <pc:sldMk cId="0" sldId="257"/>
            <ac:spMk id="12" creationId="{00000000-0000-0000-0000-000000000000}"/>
          </ac:spMkLst>
        </pc:spChg>
        <pc:picChg chg="add del mod">
          <ac:chgData name="Chetana Akshaya Mudragada" userId="970911e52d095343" providerId="LiveId" clId="{5578D5BE-ED03-4DB5-A7AB-C9747E54973B}" dt="2025-03-08T09:24:39.108" v="67" actId="1035"/>
          <ac:picMkLst>
            <pc:docMk/>
            <pc:sldMk cId="0" sldId="257"/>
            <ac:picMk id="2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75944" y="6022847"/>
            <a:ext cx="2545080" cy="1039367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7223" y="5931408"/>
            <a:ext cx="1411224" cy="113080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1600" y="5931408"/>
            <a:ext cx="1798320" cy="1130808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53071" y="6306311"/>
            <a:ext cx="829055" cy="755904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8991" y="4187952"/>
            <a:ext cx="4718304" cy="113385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6319" y="2444495"/>
            <a:ext cx="2304287" cy="1130808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13759" y="2819400"/>
            <a:ext cx="758951" cy="75590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248911" y="2819400"/>
            <a:ext cx="1606296" cy="755903"/>
          </a:xfrm>
          <a:prstGeom prst="rect">
            <a:avLst/>
          </a:prstGeom>
        </p:spPr>
      </p:pic>
      <p:pic>
        <p:nvPicPr>
          <p:cNvPr id="24" name="bg object 2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934455" y="2819400"/>
            <a:ext cx="1429511" cy="731519"/>
          </a:xfrm>
          <a:prstGeom prst="rect">
            <a:avLst/>
          </a:prstGeom>
        </p:spPr>
      </p:pic>
      <p:pic>
        <p:nvPicPr>
          <p:cNvPr id="25" name="bg object 2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0224" y="1005839"/>
            <a:ext cx="338328" cy="399288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7961376" y="3047"/>
            <a:ext cx="10326624" cy="10283952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06743" y="976121"/>
            <a:ext cx="1418589" cy="44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2D2D2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2D2D2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2D2D2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200" b="0" i="0">
                <a:solidFill>
                  <a:srgbClr val="2D2D2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26711" y="905764"/>
            <a:ext cx="6463665" cy="1092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200" b="0" i="0">
                <a:solidFill>
                  <a:srgbClr val="2D2D2D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24848" y="2678683"/>
            <a:ext cx="12895580" cy="65474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2" Type="http://schemas.openxmlformats.org/officeDocument/2006/relationships/image" Target="../media/image67.jpg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108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10" Type="http://schemas.openxmlformats.org/officeDocument/2006/relationships/image" Target="../media/image94.png"/><Relationship Id="rId19" Type="http://schemas.openxmlformats.org/officeDocument/2006/relationships/image" Target="../media/image103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jp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jp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140.png"/><Relationship Id="rId5" Type="http://schemas.openxmlformats.org/officeDocument/2006/relationships/image" Target="../media/image136.jpg"/><Relationship Id="rId10" Type="http://schemas.openxmlformats.org/officeDocument/2006/relationships/image" Target="../media/image139.png"/><Relationship Id="rId4" Type="http://schemas.openxmlformats.org/officeDocument/2006/relationships/image" Target="../media/image135.png"/><Relationship Id="rId9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jpg"/><Relationship Id="rId5" Type="http://schemas.openxmlformats.org/officeDocument/2006/relationships/image" Target="../media/image148.jpg"/><Relationship Id="rId4" Type="http://schemas.openxmlformats.org/officeDocument/2006/relationships/image" Target="../media/image1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3" Type="http://schemas.openxmlformats.org/officeDocument/2006/relationships/image" Target="../media/image152.png"/><Relationship Id="rId7" Type="http://schemas.openxmlformats.org/officeDocument/2006/relationships/image" Target="../media/image147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jpg"/><Relationship Id="rId3" Type="http://schemas.openxmlformats.org/officeDocument/2006/relationships/image" Target="../media/image160.png"/><Relationship Id="rId7" Type="http://schemas.openxmlformats.org/officeDocument/2006/relationships/image" Target="../media/image149.jp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5" Type="http://schemas.openxmlformats.org/officeDocument/2006/relationships/image" Target="../media/image161.jpg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jpg"/><Relationship Id="rId13" Type="http://schemas.openxmlformats.org/officeDocument/2006/relationships/image" Target="../media/image171.jpg"/><Relationship Id="rId3" Type="http://schemas.openxmlformats.org/officeDocument/2006/relationships/image" Target="../media/image155.png"/><Relationship Id="rId7" Type="http://schemas.openxmlformats.org/officeDocument/2006/relationships/image" Target="../media/image168.jpg"/><Relationship Id="rId12" Type="http://schemas.openxmlformats.org/officeDocument/2006/relationships/image" Target="../media/image170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jpg"/><Relationship Id="rId11" Type="http://schemas.openxmlformats.org/officeDocument/2006/relationships/image" Target="../media/image169.png"/><Relationship Id="rId5" Type="http://schemas.openxmlformats.org/officeDocument/2006/relationships/image" Target="../media/image167.jpg"/><Relationship Id="rId10" Type="http://schemas.openxmlformats.org/officeDocument/2006/relationships/image" Target="../media/image163.jpg"/><Relationship Id="rId4" Type="http://schemas.openxmlformats.org/officeDocument/2006/relationships/image" Target="../media/image147.png"/><Relationship Id="rId9" Type="http://schemas.openxmlformats.org/officeDocument/2006/relationships/image" Target="../media/image14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21" Type="http://schemas.openxmlformats.org/officeDocument/2006/relationships/image" Target="../media/image66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7.jp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18" Type="http://schemas.openxmlformats.org/officeDocument/2006/relationships/image" Target="../media/image83.png"/><Relationship Id="rId3" Type="http://schemas.openxmlformats.org/officeDocument/2006/relationships/image" Target="../media/image68.png"/><Relationship Id="rId21" Type="http://schemas.openxmlformats.org/officeDocument/2006/relationships/image" Target="../media/image86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17" Type="http://schemas.openxmlformats.org/officeDocument/2006/relationships/image" Target="../media/image82.png"/><Relationship Id="rId2" Type="http://schemas.openxmlformats.org/officeDocument/2006/relationships/image" Target="../media/image67.jpg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19" Type="http://schemas.openxmlformats.org/officeDocument/2006/relationships/image" Target="../media/image84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E0C1C49-6AA4-103A-F33A-DC1C15BE61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6743" y="976121"/>
            <a:ext cx="1418589" cy="1292662"/>
          </a:xfrm>
        </p:spPr>
        <p:txBody>
          <a:bodyPr/>
          <a:lstStyle/>
          <a:p>
            <a:r>
              <a:rPr lang="en-IN" dirty="0"/>
              <a:t> </a:t>
            </a:r>
            <a:br>
              <a:rPr lang="en-IN" dirty="0"/>
            </a:b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4480560" cy="10283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59" y="2054351"/>
            <a:ext cx="835152" cy="740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28359" y="795527"/>
            <a:ext cx="835152" cy="7406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87056" y="7751064"/>
            <a:ext cx="320040" cy="56997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687056" y="5946647"/>
            <a:ext cx="320040" cy="56997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87056" y="4120896"/>
            <a:ext cx="320040" cy="5699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876288" y="2246376"/>
            <a:ext cx="563879" cy="56083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7513319" y="2054351"/>
            <a:ext cx="560831" cy="75285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180831" y="2246376"/>
            <a:ext cx="554735" cy="56083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842247" y="2054351"/>
            <a:ext cx="158496" cy="74066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128504" y="2258567"/>
            <a:ext cx="515111" cy="54864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1064240" y="2054351"/>
            <a:ext cx="158496" cy="7406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1329416" y="2054351"/>
            <a:ext cx="560831" cy="75285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2307823" y="2246376"/>
            <a:ext cx="515112" cy="54864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920471" y="2246376"/>
            <a:ext cx="542543" cy="771144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6876288" y="987552"/>
            <a:ext cx="499872" cy="55778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470647" y="987552"/>
            <a:ext cx="551688" cy="557783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8122919" y="795527"/>
            <a:ext cx="515112" cy="740664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046464" y="987552"/>
            <a:ext cx="515112" cy="54864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659111" y="987552"/>
            <a:ext cx="557783" cy="55778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613135" y="795527"/>
            <a:ext cx="1112520" cy="749808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1798807" y="987552"/>
            <a:ext cx="499872" cy="557783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12420600" y="996696"/>
            <a:ext cx="350520" cy="539496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12850368" y="987552"/>
            <a:ext cx="515112" cy="548640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13776960" y="987552"/>
            <a:ext cx="515111" cy="548640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14386560" y="987552"/>
            <a:ext cx="545592" cy="771144"/>
          </a:xfrm>
          <a:prstGeom prst="rect">
            <a:avLst/>
          </a:prstGeom>
        </p:spPr>
      </p:pic>
      <p:grpSp>
        <p:nvGrpSpPr>
          <p:cNvPr id="28" name="object 28"/>
          <p:cNvGrpSpPr/>
          <p:nvPr/>
        </p:nvGrpSpPr>
        <p:grpSpPr>
          <a:xfrm>
            <a:off x="9424416" y="2045207"/>
            <a:ext cx="603885" cy="762000"/>
            <a:chOff x="9424416" y="2045207"/>
            <a:chExt cx="603885" cy="762000"/>
          </a:xfrm>
        </p:grpSpPr>
        <p:pic>
          <p:nvPicPr>
            <p:cNvPr id="29" name="object 29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24416" y="2045207"/>
              <a:ext cx="603503" cy="76200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424416" y="2045207"/>
              <a:ext cx="603503" cy="762000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725113" y="149097"/>
            <a:ext cx="220979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ts val="5995"/>
              </a:lnSpc>
              <a:spcBef>
                <a:spcPts val="100"/>
              </a:spcBef>
            </a:pPr>
            <a:r>
              <a:rPr sz="5950" spc="-3965" dirty="0">
                <a:solidFill>
                  <a:srgbClr val="A10C1F"/>
                </a:solidFill>
                <a:latin typeface="Times New Roman"/>
                <a:cs typeface="Times New Roman"/>
              </a:rPr>
              <a:t>M</a:t>
            </a:r>
            <a:endParaRPr sz="5950">
              <a:latin typeface="Times New Roman"/>
              <a:cs typeface="Times New Roman"/>
            </a:endParaRPr>
          </a:p>
          <a:p>
            <a:pPr marL="12700">
              <a:lnSpc>
                <a:spcPts val="5995"/>
              </a:lnSpc>
            </a:pPr>
            <a:r>
              <a:rPr sz="5950" spc="-70" dirty="0">
                <a:solidFill>
                  <a:srgbClr val="A10C1F"/>
                </a:solidFill>
                <a:latin typeface="Times New Roman"/>
                <a:cs typeface="Times New Roman"/>
              </a:rPr>
              <a:t>i</a:t>
            </a:r>
            <a:endParaRPr sz="5950">
              <a:latin typeface="Times New Roman"/>
              <a:cs typeface="Times New Roman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632816" y="1407921"/>
            <a:ext cx="4158615" cy="33064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11935" algn="ctr">
              <a:lnSpc>
                <a:spcPts val="6005"/>
              </a:lnSpc>
              <a:spcBef>
                <a:spcPts val="100"/>
              </a:spcBef>
              <a:tabLst>
                <a:tab pos="2761615" algn="l"/>
              </a:tabLst>
            </a:pPr>
            <a:r>
              <a:rPr sz="5950" spc="-3965" dirty="0">
                <a:solidFill>
                  <a:srgbClr val="A10C1F"/>
                </a:solidFill>
                <a:latin typeface="Times New Roman"/>
                <a:cs typeface="Times New Roman"/>
              </a:rPr>
              <a:t>M</a:t>
            </a:r>
            <a:r>
              <a:rPr sz="5950" dirty="0">
                <a:solidFill>
                  <a:srgbClr val="A10C1F"/>
                </a:solidFill>
                <a:latin typeface="Times New Roman"/>
                <a:cs typeface="Times New Roman"/>
              </a:rPr>
              <a:t>	</a:t>
            </a:r>
            <a:r>
              <a:rPr sz="5950" spc="-3975" dirty="0">
                <a:solidFill>
                  <a:srgbClr val="A10C1F"/>
                </a:solidFill>
                <a:latin typeface="Times New Roman"/>
                <a:cs typeface="Times New Roman"/>
              </a:rPr>
              <a:t>M</a:t>
            </a:r>
            <a:endParaRPr sz="5950">
              <a:latin typeface="Times New Roman"/>
              <a:cs typeface="Times New Roman"/>
            </a:endParaRPr>
          </a:p>
          <a:p>
            <a:pPr marL="1519555" algn="ctr">
              <a:lnSpc>
                <a:spcPts val="6005"/>
              </a:lnSpc>
              <a:tabLst>
                <a:tab pos="2769235" algn="l"/>
              </a:tabLst>
            </a:pPr>
            <a:r>
              <a:rPr sz="5950" spc="-50" dirty="0">
                <a:solidFill>
                  <a:srgbClr val="A10C1F"/>
                </a:solidFill>
                <a:latin typeface="Times New Roman"/>
                <a:cs typeface="Times New Roman"/>
              </a:rPr>
              <a:t>i</a:t>
            </a:r>
            <a:r>
              <a:rPr sz="5950" dirty="0">
                <a:solidFill>
                  <a:srgbClr val="A10C1F"/>
                </a:solidFill>
                <a:latin typeface="Times New Roman"/>
                <a:cs typeface="Times New Roman"/>
              </a:rPr>
              <a:t>	</a:t>
            </a:r>
            <a:r>
              <a:rPr sz="5950" spc="-50" dirty="0">
                <a:solidFill>
                  <a:srgbClr val="A10C1F"/>
                </a:solidFill>
                <a:latin typeface="Times New Roman"/>
                <a:cs typeface="Times New Roman"/>
              </a:rPr>
              <a:t>i</a:t>
            </a:r>
            <a:endParaRPr sz="59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875"/>
              </a:spcBef>
            </a:pPr>
            <a:endParaRPr sz="59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1842770" algn="l"/>
              </a:tabLst>
            </a:pPr>
            <a:r>
              <a:rPr sz="4250" spc="-10" dirty="0">
                <a:solidFill>
                  <a:srgbClr val="2D2D2D"/>
                </a:solidFill>
                <a:latin typeface="Times New Roman"/>
                <a:cs typeface="Times New Roman"/>
              </a:rPr>
              <a:t>Logistic</a:t>
            </a:r>
            <a:r>
              <a:rPr sz="42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250" spc="-75" dirty="0">
                <a:solidFill>
                  <a:srgbClr val="2D2D2D"/>
                </a:solidFill>
                <a:latin typeface="Times New Roman"/>
                <a:cs typeface="Times New Roman"/>
              </a:rPr>
              <a:t>Regression</a:t>
            </a:r>
            <a:endParaRPr sz="4250">
              <a:latin typeface="Times New Roman"/>
              <a:cs typeface="Times New Roma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34393" y="5869685"/>
            <a:ext cx="3300095" cy="2473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250" spc="-70" dirty="0">
                <a:solidFill>
                  <a:srgbClr val="2D2D2D"/>
                </a:solidFill>
                <a:latin typeface="Times New Roman"/>
                <a:cs typeface="Times New Roman"/>
              </a:rPr>
              <a:t>Decision</a:t>
            </a:r>
            <a:r>
              <a:rPr sz="4250" spc="-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250" spc="-20" dirty="0">
                <a:solidFill>
                  <a:srgbClr val="2D2D2D"/>
                </a:solidFill>
                <a:latin typeface="Times New Roman"/>
                <a:cs typeface="Times New Roman"/>
              </a:rPr>
              <a:t>Tree</a:t>
            </a:r>
            <a:endParaRPr sz="42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245"/>
              </a:spcBef>
            </a:pPr>
            <a:endParaRPr sz="4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2009139" algn="l"/>
              </a:tabLst>
            </a:pPr>
            <a:r>
              <a:rPr sz="4200" spc="-10" dirty="0">
                <a:solidFill>
                  <a:srgbClr val="2D2D2D"/>
                </a:solidFill>
                <a:latin typeface="Times New Roman"/>
                <a:cs typeface="Times New Roman"/>
              </a:rPr>
              <a:t>Random</a:t>
            </a:r>
            <a:r>
              <a:rPr sz="42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200" spc="-70" dirty="0">
                <a:solidFill>
                  <a:srgbClr val="2D2D2D"/>
                </a:solidFill>
                <a:latin typeface="Times New Roman"/>
                <a:cs typeface="Times New Roman"/>
              </a:rPr>
              <a:t>Forest</a:t>
            </a:r>
            <a:endParaRPr sz="4200">
              <a:latin typeface="Times New Roman"/>
              <a:cs typeface="Times New Roman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3452563" y="149097"/>
            <a:ext cx="220979" cy="15481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ts val="5995"/>
              </a:lnSpc>
              <a:spcBef>
                <a:spcPts val="100"/>
              </a:spcBef>
            </a:pPr>
            <a:r>
              <a:rPr sz="5950" spc="-3965" dirty="0">
                <a:solidFill>
                  <a:srgbClr val="A10C1F"/>
                </a:solidFill>
                <a:latin typeface="Times New Roman"/>
                <a:cs typeface="Times New Roman"/>
              </a:rPr>
              <a:t>M</a:t>
            </a:r>
            <a:endParaRPr sz="5950">
              <a:latin typeface="Times New Roman"/>
              <a:cs typeface="Times New Roman"/>
            </a:endParaRPr>
          </a:p>
          <a:p>
            <a:pPr marL="12700">
              <a:lnSpc>
                <a:spcPts val="5995"/>
              </a:lnSpc>
            </a:pPr>
            <a:r>
              <a:rPr sz="5950" spc="-70" dirty="0">
                <a:solidFill>
                  <a:srgbClr val="A10C1F"/>
                </a:solidFill>
                <a:latin typeface="Times New Roman"/>
                <a:cs typeface="Times New Roman"/>
              </a:rPr>
              <a:t>i</a:t>
            </a:r>
            <a:endParaRPr sz="59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4622" y="925068"/>
            <a:ext cx="8007350" cy="1061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489325" algn="l"/>
              </a:tabLst>
            </a:pPr>
            <a:r>
              <a:rPr sz="6800" spc="210" dirty="0"/>
              <a:t>Logistic</a:t>
            </a:r>
            <a:r>
              <a:rPr sz="6800" dirty="0"/>
              <a:t>	</a:t>
            </a:r>
            <a:r>
              <a:rPr sz="6800" spc="509" dirty="0"/>
              <a:t>Regression</a:t>
            </a:r>
            <a:endParaRPr sz="6800"/>
          </a:p>
        </p:txBody>
      </p:sp>
      <p:sp>
        <p:nvSpPr>
          <p:cNvPr id="4" name="object 4"/>
          <p:cNvSpPr txBox="1"/>
          <p:nvPr/>
        </p:nvSpPr>
        <p:spPr>
          <a:xfrm>
            <a:off x="693414" y="3472179"/>
            <a:ext cx="16900525" cy="3246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065" marR="5080" algn="ctr">
              <a:lnSpc>
                <a:spcPct val="107400"/>
              </a:lnSpc>
              <a:spcBef>
                <a:spcPts val="90"/>
              </a:spcBef>
              <a:tabLst>
                <a:tab pos="15085060" algn="l"/>
              </a:tabLst>
            </a:pPr>
            <a:r>
              <a:rPr sz="2800" spc="140" dirty="0">
                <a:solidFill>
                  <a:srgbClr val="2D2D2D"/>
                </a:solidFill>
                <a:latin typeface="Times New Roman"/>
                <a:cs typeface="Times New Roman"/>
              </a:rPr>
              <a:t>Logistic</a:t>
            </a:r>
            <a:r>
              <a:rPr sz="280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40" dirty="0">
                <a:solidFill>
                  <a:srgbClr val="2D2D2D"/>
                </a:solidFill>
                <a:latin typeface="Times New Roman"/>
                <a:cs typeface="Times New Roman"/>
              </a:rPr>
              <a:t>regression</a:t>
            </a:r>
            <a:r>
              <a:rPr sz="2800" spc="1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90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80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4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800" spc="-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imes New Roman"/>
                <a:cs typeface="Times New Roman"/>
              </a:rPr>
              <a:t>type</a:t>
            </a:r>
            <a:r>
              <a:rPr sz="28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80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0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28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65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28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6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28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algorithm</a:t>
            </a:r>
            <a:r>
              <a:rPr sz="2800" spc="2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4" dirty="0">
                <a:solidFill>
                  <a:srgbClr val="2D2D2D"/>
                </a:solidFill>
                <a:latin typeface="Times New Roman"/>
                <a:cs typeface="Times New Roman"/>
              </a:rPr>
              <a:t>used</a:t>
            </a:r>
            <a:r>
              <a:rPr sz="2800" spc="-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04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28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60" dirty="0">
                <a:solidFill>
                  <a:srgbClr val="2D2D2D"/>
                </a:solidFill>
                <a:latin typeface="Times New Roman"/>
                <a:cs typeface="Times New Roman"/>
              </a:rPr>
              <a:t>binary</a:t>
            </a:r>
            <a:r>
              <a:rPr sz="280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70" dirty="0">
                <a:solidFill>
                  <a:srgbClr val="2D2D2D"/>
                </a:solidFill>
                <a:latin typeface="Times New Roman"/>
                <a:cs typeface="Times New Roman"/>
              </a:rPr>
              <a:t>classiVncation </a:t>
            </a:r>
            <a:r>
              <a:rPr sz="2800" spc="245" dirty="0">
                <a:solidFill>
                  <a:srgbClr val="2D2D2D"/>
                </a:solidFill>
                <a:latin typeface="Times New Roman"/>
                <a:cs typeface="Times New Roman"/>
              </a:rPr>
              <a:t>problems,</a:t>
            </a:r>
            <a:r>
              <a:rPr sz="28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80" dirty="0">
                <a:solidFill>
                  <a:srgbClr val="2D2D2D"/>
                </a:solidFill>
                <a:latin typeface="Times New Roman"/>
                <a:cs typeface="Times New Roman"/>
              </a:rPr>
              <a:t>where</a:t>
            </a:r>
            <a:r>
              <a:rPr sz="28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80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target</a:t>
            </a:r>
            <a:r>
              <a:rPr sz="28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20" dirty="0">
                <a:solidFill>
                  <a:srgbClr val="2D2D2D"/>
                </a:solidFill>
                <a:latin typeface="Times New Roman"/>
                <a:cs typeface="Times New Roman"/>
              </a:rPr>
              <a:t>variable</a:t>
            </a:r>
            <a:r>
              <a:rPr sz="280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80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8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80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60" dirty="0">
                <a:solidFill>
                  <a:srgbClr val="2D2D2D"/>
                </a:solidFill>
                <a:latin typeface="Times New Roman"/>
                <a:cs typeface="Times New Roman"/>
              </a:rPr>
              <a:t>binary</a:t>
            </a:r>
            <a:r>
              <a:rPr sz="280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4" dirty="0">
                <a:solidFill>
                  <a:srgbClr val="2D2D2D"/>
                </a:solidFill>
                <a:latin typeface="Times New Roman"/>
                <a:cs typeface="Times New Roman"/>
              </a:rPr>
              <a:t>outcome</a:t>
            </a:r>
            <a:r>
              <a:rPr sz="28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15" dirty="0">
                <a:solidFill>
                  <a:srgbClr val="2D2D2D"/>
                </a:solidFill>
                <a:latin typeface="Times New Roman"/>
                <a:cs typeface="Times New Roman"/>
              </a:rPr>
              <a:t>(0</a:t>
            </a:r>
            <a:r>
              <a:rPr sz="28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10" dirty="0">
                <a:solidFill>
                  <a:srgbClr val="2D2D2D"/>
                </a:solidFill>
                <a:latin typeface="Times New Roman"/>
                <a:cs typeface="Times New Roman"/>
              </a:rPr>
              <a:t>or</a:t>
            </a:r>
            <a:r>
              <a:rPr sz="2800" spc="185" dirty="0">
                <a:solidFill>
                  <a:srgbClr val="2D2D2D"/>
                </a:solidFill>
                <a:latin typeface="Times New Roman"/>
                <a:cs typeface="Times New Roman"/>
              </a:rPr>
              <a:t> 1).</a:t>
            </a:r>
            <a:r>
              <a:rPr sz="280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25" dirty="0">
                <a:solidFill>
                  <a:srgbClr val="2D2D2D"/>
                </a:solidFill>
                <a:latin typeface="Times New Roman"/>
                <a:cs typeface="Times New Roman"/>
              </a:rPr>
              <a:t>It's</a:t>
            </a:r>
            <a:r>
              <a:rPr sz="2800" spc="-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365" dirty="0">
                <a:solidFill>
                  <a:srgbClr val="2D2D2D"/>
                </a:solidFill>
                <a:latin typeface="Times New Roman"/>
                <a:cs typeface="Times New Roman"/>
              </a:rPr>
              <a:t>an</a:t>
            </a:r>
            <a:r>
              <a:rPr sz="2800" spc="-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extension</a:t>
            </a:r>
            <a:r>
              <a:rPr sz="280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80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4" dirty="0">
                <a:solidFill>
                  <a:srgbClr val="2D2D2D"/>
                </a:solidFill>
                <a:latin typeface="Times New Roman"/>
                <a:cs typeface="Times New Roman"/>
              </a:rPr>
              <a:t>linear </a:t>
            </a:r>
            <a:r>
              <a:rPr sz="2800" spc="229" dirty="0">
                <a:solidFill>
                  <a:srgbClr val="2D2D2D"/>
                </a:solidFill>
                <a:latin typeface="Times New Roman"/>
                <a:cs typeface="Times New Roman"/>
              </a:rPr>
              <a:t>regression,</a:t>
            </a:r>
            <a:r>
              <a:rPr sz="2800" spc="2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imes New Roman"/>
                <a:cs typeface="Times New Roman"/>
              </a:rPr>
              <a:t>but</a:t>
            </a:r>
            <a:r>
              <a:rPr sz="280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60" dirty="0">
                <a:solidFill>
                  <a:srgbClr val="2D2D2D"/>
                </a:solidFill>
                <a:latin typeface="Times New Roman"/>
                <a:cs typeface="Times New Roman"/>
              </a:rPr>
              <a:t>instead</a:t>
            </a:r>
            <a:r>
              <a:rPr sz="280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80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25" dirty="0">
                <a:solidFill>
                  <a:srgbClr val="2D2D2D"/>
                </a:solidFill>
                <a:latin typeface="Times New Roman"/>
                <a:cs typeface="Times New Roman"/>
              </a:rPr>
              <a:t>predicting</a:t>
            </a:r>
            <a:r>
              <a:rPr sz="28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8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50" dirty="0">
                <a:solidFill>
                  <a:srgbClr val="2D2D2D"/>
                </a:solidFill>
                <a:latin typeface="Times New Roman"/>
                <a:cs typeface="Times New Roman"/>
              </a:rPr>
              <a:t>continuous</a:t>
            </a:r>
            <a:r>
              <a:rPr sz="28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00" dirty="0">
                <a:solidFill>
                  <a:srgbClr val="2D2D2D"/>
                </a:solidFill>
                <a:latin typeface="Times New Roman"/>
                <a:cs typeface="Times New Roman"/>
              </a:rPr>
              <a:t>value,</a:t>
            </a:r>
            <a:r>
              <a:rPr sz="28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35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8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predicts</a:t>
            </a:r>
            <a:r>
              <a:rPr sz="280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45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80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210" dirty="0">
                <a:solidFill>
                  <a:srgbClr val="2D2D2D"/>
                </a:solidFill>
                <a:latin typeface="Times New Roman"/>
                <a:cs typeface="Times New Roman"/>
              </a:rPr>
              <a:t>probability</a:t>
            </a:r>
            <a:r>
              <a:rPr sz="2800" spc="1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0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8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85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8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2800" spc="250" dirty="0">
                <a:solidFill>
                  <a:srgbClr val="2D2D2D"/>
                </a:solidFill>
                <a:latin typeface="Times New Roman"/>
                <a:cs typeface="Times New Roman"/>
              </a:rPr>
              <a:t>binary </a:t>
            </a:r>
            <a:r>
              <a:rPr sz="2800" spc="235" dirty="0">
                <a:solidFill>
                  <a:srgbClr val="2D2D2D"/>
                </a:solidFill>
                <a:latin typeface="Times New Roman"/>
                <a:cs typeface="Times New Roman"/>
              </a:rPr>
              <a:t>outcome.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2800">
              <a:latin typeface="Times New Roman"/>
              <a:cs typeface="Times New Roman"/>
            </a:endParaRPr>
          </a:p>
          <a:p>
            <a:pPr marL="426084" marR="434975" algn="ctr">
              <a:lnSpc>
                <a:spcPct val="105300"/>
              </a:lnSpc>
              <a:spcBef>
                <a:spcPts val="5"/>
              </a:spcBef>
              <a:tabLst>
                <a:tab pos="7618095" algn="l"/>
              </a:tabLst>
            </a:pPr>
            <a:r>
              <a:rPr sz="3000" spc="105" dirty="0">
                <a:solidFill>
                  <a:srgbClr val="2D2D2D"/>
                </a:solidFill>
                <a:latin typeface="Times New Roman"/>
                <a:cs typeface="Times New Roman"/>
              </a:rPr>
              <a:t>Logistic</a:t>
            </a:r>
            <a:r>
              <a:rPr sz="300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imes New Roman"/>
                <a:cs typeface="Times New Roman"/>
              </a:rPr>
              <a:t>regression</a:t>
            </a:r>
            <a:r>
              <a:rPr sz="3000" spc="20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70" dirty="0">
                <a:solidFill>
                  <a:srgbClr val="2D2D2D"/>
                </a:solidFill>
                <a:latin typeface="Times New Roman"/>
                <a:cs typeface="Times New Roman"/>
              </a:rPr>
              <a:t>crucial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75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3000" spc="20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imes New Roman"/>
                <a:cs typeface="Times New Roman"/>
              </a:rPr>
              <a:t>predicting</a:t>
            </a:r>
            <a:r>
              <a:rPr sz="3000" spc="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15" dirty="0">
                <a:solidFill>
                  <a:srgbClr val="2D2D2D"/>
                </a:solidFill>
                <a:latin typeface="Times New Roman"/>
                <a:cs typeface="Times New Roman"/>
              </a:rPr>
              <a:t>binary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imes New Roman"/>
                <a:cs typeface="Times New Roman"/>
              </a:rPr>
              <a:t>outcomes,</a:t>
            </a:r>
            <a:r>
              <a:rPr sz="30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55" dirty="0">
                <a:solidFill>
                  <a:srgbClr val="2D2D2D"/>
                </a:solidFill>
                <a:latin typeface="Times New Roman"/>
                <a:cs typeface="Times New Roman"/>
              </a:rPr>
              <a:t>offering</a:t>
            </a:r>
            <a:r>
              <a:rPr sz="30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25" dirty="0">
                <a:solidFill>
                  <a:srgbClr val="2D2D2D"/>
                </a:solidFill>
                <a:latin typeface="Times New Roman"/>
                <a:cs typeface="Times New Roman"/>
              </a:rPr>
              <a:t>interpretable</a:t>
            </a:r>
            <a:r>
              <a:rPr sz="3000" spc="180" dirty="0">
                <a:solidFill>
                  <a:srgbClr val="2D2D2D"/>
                </a:solidFill>
                <a:latin typeface="Times New Roman"/>
                <a:cs typeface="Times New Roman"/>
              </a:rPr>
              <a:t> results, </a:t>
            </a:r>
            <a:r>
              <a:rPr sz="3000" spc="165" dirty="0">
                <a:solidFill>
                  <a:srgbClr val="2D2D2D"/>
                </a:solidFill>
                <a:latin typeface="Times New Roman"/>
                <a:cs typeface="Times New Roman"/>
              </a:rPr>
              <a:t>probabilistic</a:t>
            </a:r>
            <a:r>
              <a:rPr sz="300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85" dirty="0">
                <a:solidFill>
                  <a:srgbClr val="2D2D2D"/>
                </a:solidFill>
                <a:latin typeface="Times New Roman"/>
                <a:cs typeface="Times New Roman"/>
              </a:rPr>
              <a:t>predictions,</a:t>
            </a:r>
            <a:r>
              <a:rPr sz="300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efPnciency,</a:t>
            </a:r>
            <a:r>
              <a:rPr sz="3000" spc="1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3000" spc="185" dirty="0">
                <a:solidFill>
                  <a:srgbClr val="2D2D2D"/>
                </a:solidFill>
                <a:latin typeface="Times New Roman"/>
                <a:cs typeface="Times New Roman"/>
              </a:rPr>
              <a:t>serving</a:t>
            </a:r>
            <a:r>
              <a:rPr sz="3000" spc="-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85" dirty="0">
                <a:solidFill>
                  <a:srgbClr val="2D2D2D"/>
                </a:solidFill>
                <a:latin typeface="Times New Roman"/>
                <a:cs typeface="Times New Roman"/>
              </a:rPr>
              <a:t>as</a:t>
            </a:r>
            <a:r>
              <a:rPr sz="30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0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3000" spc="-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D2D2D"/>
                </a:solidFill>
                <a:latin typeface="Times New Roman"/>
                <a:cs typeface="Times New Roman"/>
              </a:rPr>
              <a:t>foundation</a:t>
            </a:r>
            <a:r>
              <a:rPr sz="3000" spc="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30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70" dirty="0">
                <a:solidFill>
                  <a:srgbClr val="2D2D2D"/>
                </a:solidFill>
                <a:latin typeface="Times New Roman"/>
                <a:cs typeface="Times New Roman"/>
              </a:rPr>
              <a:t>more</a:t>
            </a:r>
            <a:r>
              <a:rPr sz="3000" spc="-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2D2D2D"/>
                </a:solidFill>
                <a:latin typeface="Times New Roman"/>
                <a:cs typeface="Times New Roman"/>
              </a:rPr>
              <a:t>complex</a:t>
            </a:r>
            <a:r>
              <a:rPr sz="300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90" dirty="0">
                <a:solidFill>
                  <a:srgbClr val="2D2D2D"/>
                </a:solidFill>
                <a:latin typeface="Times New Roman"/>
                <a:cs typeface="Times New Roman"/>
              </a:rPr>
              <a:t>models.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0" y="3947159"/>
            <a:ext cx="6632448" cy="43403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00743" y="6059423"/>
            <a:ext cx="2651759" cy="11125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85504" y="5294376"/>
            <a:ext cx="688848" cy="70713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771376" y="5065776"/>
            <a:ext cx="1975104" cy="27371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920215" y="6669023"/>
            <a:ext cx="1761744" cy="102717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3929360" y="5696711"/>
            <a:ext cx="1731263" cy="640080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5852647" y="6745223"/>
            <a:ext cx="1359407" cy="156971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809976" y="4712208"/>
            <a:ext cx="920496" cy="17129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377439" y="2075688"/>
            <a:ext cx="332231" cy="3505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4453615" y="0"/>
            <a:ext cx="3834384" cy="3538728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3514" y="1699259"/>
            <a:ext cx="3174365" cy="878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1645" algn="l"/>
              </a:tabLst>
            </a:pPr>
            <a:r>
              <a:rPr sz="5600" spc="455" dirty="0">
                <a:solidFill>
                  <a:srgbClr val="A10C1F"/>
                </a:solidFill>
                <a:latin typeface="Calibri"/>
                <a:cs typeface="Calibri"/>
              </a:rPr>
              <a:t>Pict</a:t>
            </a:r>
            <a:r>
              <a:rPr sz="5600" dirty="0">
                <a:solidFill>
                  <a:srgbClr val="A10C1F"/>
                </a:solidFill>
                <a:latin typeface="Calibri"/>
                <a:cs typeface="Calibri"/>
              </a:rPr>
              <a:t>	</a:t>
            </a:r>
            <a:r>
              <a:rPr sz="5600" spc="525" dirty="0">
                <a:solidFill>
                  <a:srgbClr val="A10C1F"/>
                </a:solidFill>
                <a:latin typeface="Calibri"/>
                <a:cs typeface="Calibri"/>
              </a:rPr>
              <a:t>res</a:t>
            </a:r>
            <a:r>
              <a:rPr sz="5600" spc="-375" dirty="0">
                <a:solidFill>
                  <a:srgbClr val="A10C1F"/>
                </a:solidFill>
                <a:latin typeface="Calibri"/>
                <a:cs typeface="Calibri"/>
              </a:rPr>
              <a:t> </a:t>
            </a:r>
            <a:r>
              <a:rPr sz="5600" spc="280" dirty="0">
                <a:solidFill>
                  <a:srgbClr val="A10C1F"/>
                </a:solidFill>
                <a:latin typeface="Calibri"/>
                <a:cs typeface="Calibri"/>
              </a:rPr>
              <a:t>:</a:t>
            </a:r>
            <a:endParaRPr sz="5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52439" y="6017005"/>
            <a:ext cx="38798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415" dirty="0">
                <a:solidFill>
                  <a:srgbClr val="E88282"/>
                </a:solidFill>
                <a:latin typeface="Arial MT"/>
                <a:cs typeface="Arial MT"/>
              </a:rPr>
              <a:t>0.5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88783" y="4959170"/>
            <a:ext cx="1790700" cy="82486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530"/>
              </a:spcBef>
              <a:tabLst>
                <a:tab pos="923925" algn="l"/>
              </a:tabLst>
            </a:pPr>
            <a:r>
              <a:rPr sz="2350" spc="-620" dirty="0">
                <a:latin typeface="Arial MT"/>
                <a:cs typeface="Arial MT"/>
              </a:rPr>
              <a:t>—</a:t>
            </a:r>
            <a:r>
              <a:rPr sz="2350" spc="-20" dirty="0">
                <a:latin typeface="Arial MT"/>
                <a:cs typeface="Arial MT"/>
              </a:rPr>
              <a:t>•••;$</a:t>
            </a:r>
            <a:r>
              <a:rPr sz="2350" dirty="0">
                <a:latin typeface="Arial MT"/>
                <a:cs typeface="Arial MT"/>
              </a:rPr>
              <a:t>	</a:t>
            </a:r>
            <a:r>
              <a:rPr sz="2350" spc="-280" dirty="0">
                <a:solidFill>
                  <a:srgbClr val="EDA1A1"/>
                </a:solidFill>
                <a:latin typeface="Arial MT"/>
                <a:cs typeface="Arial MT"/>
              </a:rPr>
              <a:t>S-</a:t>
            </a:r>
            <a:r>
              <a:rPr sz="2350" spc="-305" dirty="0">
                <a:solidFill>
                  <a:srgbClr val="EDA1A1"/>
                </a:solidFill>
                <a:latin typeface="Arial MT"/>
                <a:cs typeface="Arial MT"/>
              </a:rPr>
              <a:t>Curve</a:t>
            </a:r>
            <a:endParaRPr sz="23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2200" spc="-10" dirty="0">
                <a:solidFill>
                  <a:srgbClr val="D10505"/>
                </a:solidFill>
                <a:latin typeface="Arial MT"/>
                <a:cs typeface="Arial MT"/>
              </a:rPr>
              <a:t>y=0.8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75070" y="6659880"/>
            <a:ext cx="2468245" cy="1076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05790">
              <a:lnSpc>
                <a:spcPct val="100000"/>
              </a:lnSpc>
              <a:spcBef>
                <a:spcPts val="100"/>
              </a:spcBef>
            </a:pPr>
            <a:r>
              <a:rPr sz="2300" dirty="0">
                <a:solidFill>
                  <a:srgbClr val="D10505"/>
                </a:solidFill>
                <a:latin typeface="Calibri"/>
                <a:cs typeface="Calibri"/>
              </a:rPr>
              <a:t>Theshold</a:t>
            </a:r>
            <a:r>
              <a:rPr sz="2300" spc="535" dirty="0">
                <a:solidFill>
                  <a:srgbClr val="D10505"/>
                </a:solidFill>
                <a:latin typeface="Calibri"/>
                <a:cs typeface="Calibri"/>
              </a:rPr>
              <a:t> </a:t>
            </a:r>
            <a:r>
              <a:rPr sz="2300" spc="-65" dirty="0">
                <a:solidFill>
                  <a:srgbClr val="DA3434"/>
                </a:solidFill>
                <a:latin typeface="Calibri"/>
                <a:cs typeface="Calibri"/>
              </a:rPr>
              <a:t>Value</a:t>
            </a:r>
            <a:endParaRPr sz="23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2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150" spc="-45" dirty="0">
                <a:solidFill>
                  <a:srgbClr val="D10505"/>
                </a:solidFill>
                <a:latin typeface="Arial MT"/>
                <a:cs typeface="Arial MT"/>
              </a:rPr>
              <a:t>y=O.3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75980" y="4443984"/>
            <a:ext cx="5539105" cy="1161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70" dirty="0">
                <a:solidFill>
                  <a:srgbClr val="3D0FD1"/>
                </a:solidFill>
                <a:latin typeface="Arial MT"/>
                <a:cs typeface="Arial MT"/>
              </a:rPr>
              <a:t>Logistic</a:t>
            </a:r>
            <a:r>
              <a:rPr sz="3500" spc="565" dirty="0">
                <a:solidFill>
                  <a:srgbClr val="3D0FD1"/>
                </a:solidFill>
                <a:latin typeface="Arial MT"/>
                <a:cs typeface="Arial MT"/>
              </a:rPr>
              <a:t> </a:t>
            </a:r>
            <a:r>
              <a:rPr sz="3500" dirty="0">
                <a:solidFill>
                  <a:srgbClr val="3D0FD1"/>
                </a:solidFill>
                <a:latin typeface="Arial MT"/>
                <a:cs typeface="Arial MT"/>
              </a:rPr>
              <a:t>Regression</a:t>
            </a:r>
            <a:r>
              <a:rPr sz="3500" spc="515" dirty="0">
                <a:solidFill>
                  <a:srgbClr val="3D0FD1"/>
                </a:solidFill>
                <a:latin typeface="Arial MT"/>
                <a:cs typeface="Arial MT"/>
              </a:rPr>
              <a:t> </a:t>
            </a:r>
            <a:r>
              <a:rPr sz="3500" spc="40" dirty="0">
                <a:solidFill>
                  <a:srgbClr val="3D0FD1"/>
                </a:solidFill>
                <a:latin typeface="Arial MT"/>
                <a:cs typeface="Arial MT"/>
              </a:rPr>
              <a:t>Model</a:t>
            </a:r>
            <a:endParaRPr sz="3500">
              <a:latin typeface="Arial MT"/>
              <a:cs typeface="Arial MT"/>
            </a:endParaRPr>
          </a:p>
          <a:p>
            <a:pPr marL="356235">
              <a:lnSpc>
                <a:spcPct val="100000"/>
              </a:lnSpc>
              <a:spcBef>
                <a:spcPts val="2460"/>
              </a:spcBef>
            </a:pPr>
            <a:r>
              <a:rPr sz="1900" i="1" spc="-25" dirty="0">
                <a:latin typeface="Arial"/>
                <a:cs typeface="Arial"/>
              </a:rPr>
              <a:t>’k</a:t>
            </a:r>
            <a:endParaRPr sz="1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992797" y="8041385"/>
            <a:ext cx="572643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50" dirty="0">
                <a:solidFill>
                  <a:srgbClr val="112FDB"/>
                </a:solidFill>
                <a:latin typeface="Arial MT"/>
                <a:cs typeface="Arial MT"/>
              </a:rPr>
              <a:t>Inputs:</a:t>
            </a:r>
            <a:r>
              <a:rPr sz="1550" spc="190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12FDB"/>
                </a:solidFill>
                <a:latin typeface="Arial MT"/>
                <a:cs typeface="Arial MT"/>
              </a:rPr>
              <a:t>XI,</a:t>
            </a:r>
            <a:r>
              <a:rPr sz="1550" spc="85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1550" spc="-50" dirty="0">
                <a:solidFill>
                  <a:srgbClr val="112FDB"/>
                </a:solidFill>
                <a:latin typeface="Arial MT"/>
                <a:cs typeface="Arial MT"/>
              </a:rPr>
              <a:t>X2,</a:t>
            </a:r>
            <a:r>
              <a:rPr sz="1550" spc="-195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112FDB"/>
                </a:solidFill>
                <a:latin typeface="Arial MT"/>
                <a:cs typeface="Arial MT"/>
              </a:rPr>
              <a:t>X3</a:t>
            </a:r>
            <a:r>
              <a:rPr sz="1550" spc="40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2325" baseline="-8960" dirty="0">
                <a:solidFill>
                  <a:srgbClr val="112FDB"/>
                </a:solidFill>
                <a:latin typeface="Arial MT"/>
                <a:cs typeface="Arial MT"/>
              </a:rPr>
              <a:t>II</a:t>
            </a:r>
            <a:r>
              <a:rPr sz="2325" spc="-44" baseline="-8960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2325" spc="89" baseline="-8960" dirty="0">
                <a:solidFill>
                  <a:srgbClr val="8291EB"/>
                </a:solidFill>
                <a:latin typeface="Arial MT"/>
                <a:cs typeface="Arial MT"/>
              </a:rPr>
              <a:t>^</a:t>
            </a:r>
            <a:r>
              <a:rPr sz="1550" spc="60" dirty="0">
                <a:solidFill>
                  <a:srgbClr val="8291EB"/>
                </a:solidFill>
                <a:latin typeface="Arial MT"/>
                <a:cs typeface="Arial MT"/>
              </a:rPr>
              <a:t>eights:</a:t>
            </a:r>
            <a:r>
              <a:rPr sz="1550" spc="155" dirty="0">
                <a:solidFill>
                  <a:srgbClr val="8291EB"/>
                </a:solidFill>
                <a:latin typeface="Arial MT"/>
                <a:cs typeface="Arial MT"/>
              </a:rPr>
              <a:t> </a:t>
            </a:r>
            <a:r>
              <a:rPr sz="1550" spc="-370" dirty="0">
                <a:solidFill>
                  <a:srgbClr val="6779E8"/>
                </a:solidFill>
                <a:latin typeface="Arial MT"/>
                <a:cs typeface="Arial MT"/>
              </a:rPr>
              <a:t>O-</a:t>
            </a:r>
            <a:r>
              <a:rPr sz="1550" spc="-10" dirty="0">
                <a:solidFill>
                  <a:srgbClr val="112FDB"/>
                </a:solidFill>
                <a:latin typeface="Arial MT"/>
                <a:cs typeface="Arial MT"/>
              </a:rPr>
              <a:t>1,</a:t>
            </a:r>
            <a:r>
              <a:rPr sz="1550" spc="-254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2325" baseline="-8960" dirty="0">
                <a:solidFill>
                  <a:srgbClr val="6779E8"/>
                </a:solidFill>
                <a:latin typeface="Arial MT"/>
                <a:cs typeface="Arial MT"/>
              </a:rPr>
              <a:t>^^.</a:t>
            </a:r>
            <a:r>
              <a:rPr sz="2325" spc="142" baseline="-8960" dirty="0">
                <a:solidFill>
                  <a:srgbClr val="6779E8"/>
                </a:solidFill>
                <a:latin typeface="Arial MT"/>
                <a:cs typeface="Arial MT"/>
              </a:rPr>
              <a:t> </a:t>
            </a:r>
            <a:r>
              <a:rPr sz="2325" baseline="-8960" dirty="0">
                <a:solidFill>
                  <a:srgbClr val="6779E8"/>
                </a:solidFill>
                <a:latin typeface="Arial MT"/>
                <a:cs typeface="Arial MT"/>
              </a:rPr>
              <a:t>^^</a:t>
            </a:r>
            <a:r>
              <a:rPr sz="2325" spc="592" baseline="-8960" dirty="0">
                <a:solidFill>
                  <a:srgbClr val="6779E8"/>
                </a:solidFill>
                <a:latin typeface="Arial MT"/>
                <a:cs typeface="Arial MT"/>
              </a:rPr>
              <a:t> </a:t>
            </a:r>
            <a:r>
              <a:rPr sz="2325" baseline="-8960" dirty="0">
                <a:solidFill>
                  <a:srgbClr val="112FDB"/>
                </a:solidFill>
                <a:latin typeface="Arial MT"/>
                <a:cs typeface="Arial MT"/>
              </a:rPr>
              <a:t>II</a:t>
            </a:r>
            <a:r>
              <a:rPr sz="2325" spc="-75" baseline="-8960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6779E8"/>
                </a:solidFill>
                <a:latin typeface="Arial MT"/>
                <a:cs typeface="Arial MT"/>
              </a:rPr>
              <a:t>Outputs:</a:t>
            </a:r>
            <a:r>
              <a:rPr sz="1550" spc="165" dirty="0">
                <a:solidFill>
                  <a:srgbClr val="6779E8"/>
                </a:solidFill>
                <a:latin typeface="Arial MT"/>
                <a:cs typeface="Arial MT"/>
              </a:rPr>
              <a:t> </a:t>
            </a:r>
            <a:r>
              <a:rPr sz="1550" spc="-20" dirty="0">
                <a:solidFill>
                  <a:srgbClr val="112FDB"/>
                </a:solidFill>
                <a:latin typeface="Arial MT"/>
                <a:cs typeface="Arial MT"/>
              </a:rPr>
              <a:t>Happy</a:t>
            </a:r>
            <a:r>
              <a:rPr sz="1550" spc="145" dirty="0">
                <a:solidFill>
                  <a:srgbClr val="112FDB"/>
                </a:solidFill>
                <a:latin typeface="Arial MT"/>
                <a:cs typeface="Arial MT"/>
              </a:rPr>
              <a:t> </a:t>
            </a:r>
            <a:r>
              <a:rPr sz="1550" dirty="0">
                <a:solidFill>
                  <a:srgbClr val="495EE4"/>
                </a:solidFill>
                <a:latin typeface="Arial MT"/>
                <a:cs typeface="Arial MT"/>
              </a:rPr>
              <a:t>or</a:t>
            </a:r>
            <a:r>
              <a:rPr sz="1550" spc="-10" dirty="0">
                <a:solidFill>
                  <a:srgbClr val="495EE4"/>
                </a:solidFill>
                <a:latin typeface="Arial MT"/>
                <a:cs typeface="Arial MT"/>
              </a:rPr>
              <a:t> </a:t>
            </a:r>
            <a:r>
              <a:rPr sz="1550" spc="-25" dirty="0">
                <a:solidFill>
                  <a:srgbClr val="112FDB"/>
                </a:solidFill>
                <a:latin typeface="Arial MT"/>
                <a:cs typeface="Arial MT"/>
              </a:rPr>
              <a:t>had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58907" y="5530850"/>
            <a:ext cx="50673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20" dirty="0">
                <a:solidFill>
                  <a:srgbClr val="2408B8"/>
                </a:solidFill>
                <a:latin typeface="Arial MT"/>
                <a:cs typeface="Arial MT"/>
              </a:rPr>
              <a:t>Happy</a:t>
            </a:r>
            <a:endParaRPr sz="13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3047"/>
            <a:ext cx="18288000" cy="10284460"/>
            <a:chOff x="0" y="3047"/>
            <a:chExt cx="18288000" cy="102844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047"/>
              <a:ext cx="18288000" cy="102839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33959" y="5891783"/>
              <a:ext cx="463296" cy="13716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>
              <a:lnSpc>
                <a:spcPct val="100000"/>
              </a:lnSpc>
              <a:spcBef>
                <a:spcPts val="100"/>
              </a:spcBef>
            </a:pPr>
            <a:r>
              <a:rPr sz="5200" spc="135" dirty="0"/>
              <a:t>CODE</a:t>
            </a:r>
            <a:r>
              <a:rPr sz="5200" spc="-10" dirty="0"/>
              <a:t> SNIPPET</a:t>
            </a:r>
            <a:endParaRPr sz="5200"/>
          </a:p>
        </p:txBody>
      </p:sp>
      <p:sp>
        <p:nvSpPr>
          <p:cNvPr id="6" name="object 6"/>
          <p:cNvSpPr txBox="1"/>
          <p:nvPr/>
        </p:nvSpPr>
        <p:spPr>
          <a:xfrm>
            <a:off x="1894511" y="2619247"/>
            <a:ext cx="8109584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36319" algn="l"/>
                <a:tab pos="1933575" algn="l"/>
                <a:tab pos="2941955" algn="l"/>
                <a:tab pos="3739515" algn="l"/>
                <a:tab pos="7816850" algn="l"/>
              </a:tabLst>
            </a:pPr>
            <a:r>
              <a:rPr sz="1500" spc="195" dirty="0">
                <a:solidFill>
                  <a:srgbClr val="1F1F1F"/>
                </a:solidFill>
                <a:latin typeface="Arial MT"/>
                <a:cs typeface="Arial MT"/>
              </a:rPr>
              <a:t>X_train,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165" dirty="0">
                <a:solidFill>
                  <a:srgbClr val="1F1F1F"/>
                </a:solidFill>
                <a:latin typeface="Arial MT"/>
                <a:cs typeface="Arial MT"/>
              </a:rPr>
              <a:t>X_test,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215" dirty="0">
                <a:solidFill>
                  <a:srgbClr val="1F1F1F"/>
                </a:solidFill>
                <a:latin typeface="Arial MT"/>
                <a:cs typeface="Arial MT"/>
              </a:rPr>
              <a:t>y_train,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175" dirty="0">
                <a:solidFill>
                  <a:srgbClr val="1F1F1F"/>
                </a:solidFill>
                <a:latin typeface="Arial MT"/>
                <a:cs typeface="Arial MT"/>
              </a:rPr>
              <a:t>y_test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dirty="0">
                <a:solidFill>
                  <a:srgbClr val="B121FF"/>
                </a:solidFill>
                <a:latin typeface="Arial MT"/>
                <a:cs typeface="Arial MT"/>
              </a:rPr>
              <a:t>=</a:t>
            </a:r>
            <a:r>
              <a:rPr sz="1500" spc="495" dirty="0">
                <a:solidFill>
                  <a:srgbClr val="B121FF"/>
                </a:solidFill>
                <a:latin typeface="Arial MT"/>
                <a:cs typeface="Arial MT"/>
              </a:rPr>
              <a:t> </a:t>
            </a:r>
            <a:r>
              <a:rPr sz="1500" spc="260" dirty="0">
                <a:solidFill>
                  <a:srgbClr val="1F1F1F"/>
                </a:solidFill>
                <a:latin typeface="Arial MT"/>
                <a:cs typeface="Arial MT"/>
              </a:rPr>
              <a:t>train_test_split(X,</a:t>
            </a:r>
            <a:r>
              <a:rPr sz="1500" spc="95" dirty="0">
                <a:solidFill>
                  <a:srgbClr val="1F1F1F"/>
                </a:solidFill>
                <a:latin typeface="Arial MT"/>
                <a:cs typeface="Arial MT"/>
              </a:rPr>
              <a:t>  </a:t>
            </a:r>
            <a:r>
              <a:rPr sz="1500" spc="254" dirty="0">
                <a:solidFill>
                  <a:srgbClr val="1F8CC4"/>
                </a:solidFill>
                <a:latin typeface="Arial MT"/>
                <a:cs typeface="Arial MT"/>
              </a:rPr>
              <a:t>y,</a:t>
            </a:r>
            <a:r>
              <a:rPr sz="1500" spc="65" dirty="0">
                <a:solidFill>
                  <a:srgbClr val="1F8CC4"/>
                </a:solidFill>
                <a:latin typeface="Arial MT"/>
                <a:cs typeface="Arial MT"/>
              </a:rPr>
              <a:t>  </a:t>
            </a:r>
            <a:r>
              <a:rPr sz="1500" spc="185" dirty="0">
                <a:solidFill>
                  <a:srgbClr val="1F1F1F"/>
                </a:solidFill>
                <a:latin typeface="Arial MT"/>
                <a:cs typeface="Arial MT"/>
              </a:rPr>
              <a:t>test_size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145" dirty="0">
                <a:solidFill>
                  <a:srgbClr val="1F1F1F"/>
                </a:solidFill>
                <a:latin typeface="Arial MT"/>
                <a:cs typeface="Arial MT"/>
              </a:rPr>
              <a:t>.2,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91748" y="3419094"/>
            <a:ext cx="7339330" cy="592455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470"/>
              </a:spcBef>
              <a:tabLst>
                <a:tab pos="800100" algn="l"/>
                <a:tab pos="7106284" algn="l"/>
              </a:tabLst>
            </a:pPr>
            <a:r>
              <a:rPr sz="1550" dirty="0">
                <a:solidFill>
                  <a:srgbClr val="1F1F1F"/>
                </a:solidFill>
                <a:latin typeface="Courier New"/>
                <a:cs typeface="Courier New"/>
              </a:rPr>
              <a:t>lo</a:t>
            </a:r>
            <a:r>
              <a:rPr sz="1550" spc="-35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550" spc="-25" dirty="0">
                <a:solidFill>
                  <a:srgbClr val="1F1F1F"/>
                </a:solidFill>
                <a:latin typeface="Courier New"/>
                <a:cs typeface="Courier New"/>
              </a:rPr>
              <a:t>oR</a:t>
            </a:r>
            <a:r>
              <a:rPr sz="1550" dirty="0">
                <a:solidFill>
                  <a:srgbClr val="1F1F1F"/>
                </a:solidFill>
                <a:latin typeface="Courier New"/>
                <a:cs typeface="Courier New"/>
              </a:rPr>
              <a:t>	model</a:t>
            </a:r>
            <a:r>
              <a:rPr sz="1550" spc="-6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550" dirty="0">
                <a:solidFill>
                  <a:srgbClr val="B121FF"/>
                </a:solidFill>
                <a:latin typeface="Courier New"/>
                <a:cs typeface="Courier New"/>
              </a:rPr>
              <a:t>=</a:t>
            </a:r>
            <a:r>
              <a:rPr sz="1550" spc="-90" dirty="0">
                <a:solidFill>
                  <a:srgbClr val="B121FF"/>
                </a:solidFill>
                <a:latin typeface="Courier New"/>
                <a:cs typeface="Courier New"/>
              </a:rPr>
              <a:t> </a:t>
            </a:r>
            <a:r>
              <a:rPr sz="1550" spc="-50" dirty="0">
                <a:solidFill>
                  <a:srgbClr val="1F1F1F"/>
                </a:solidFill>
                <a:latin typeface="Courier New"/>
                <a:cs typeface="Courier New"/>
              </a:rPr>
              <a:t>LogisticRegression(max_iter=lBB0,</a:t>
            </a:r>
            <a:r>
              <a:rPr sz="1550" spc="-45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1F1F1F"/>
                </a:solidFill>
                <a:latin typeface="Courier New"/>
                <a:cs typeface="Courier New"/>
              </a:rPr>
              <a:t>random_state</a:t>
            </a:r>
            <a:r>
              <a:rPr sz="1550" dirty="0">
                <a:solidFill>
                  <a:srgbClr val="1F1F1F"/>
                </a:solidFill>
                <a:latin typeface="Courier New"/>
                <a:cs typeface="Courier New"/>
              </a:rPr>
              <a:t>	</a:t>
            </a:r>
            <a:r>
              <a:rPr sz="1550" spc="-40" dirty="0">
                <a:solidFill>
                  <a:srgbClr val="1F1F1F"/>
                </a:solidFill>
                <a:latin typeface="Courier New"/>
                <a:cs typeface="Courier New"/>
              </a:rPr>
              <a:t>Z)</a:t>
            </a:r>
            <a:endParaRPr sz="15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75"/>
              </a:spcBef>
              <a:tabLst>
                <a:tab pos="800100" algn="l"/>
              </a:tabLst>
            </a:pPr>
            <a:r>
              <a:rPr sz="1550" i="1" spc="-10" dirty="0">
                <a:solidFill>
                  <a:srgbClr val="1F1F1F"/>
                </a:solidFill>
                <a:latin typeface="Courier New"/>
                <a:cs typeface="Courier New"/>
              </a:rPr>
              <a:t>logre</a:t>
            </a:r>
            <a:r>
              <a:rPr sz="1550" i="1" dirty="0">
                <a:solidFill>
                  <a:srgbClr val="1F1F1F"/>
                </a:solidFill>
                <a:latin typeface="Courier New"/>
                <a:cs typeface="Courier New"/>
              </a:rPr>
              <a:t>	</a:t>
            </a:r>
            <a:r>
              <a:rPr sz="1550" spc="-50" dirty="0">
                <a:solidFill>
                  <a:srgbClr val="1F1F1F"/>
                </a:solidFill>
                <a:latin typeface="Courier New"/>
                <a:cs typeface="Courier New"/>
              </a:rPr>
              <a:t>model.fit(X_train,</a:t>
            </a:r>
            <a:r>
              <a:rPr sz="1550" spc="-60" dirty="0">
                <a:solidFill>
                  <a:srgbClr val="1F1F1F"/>
                </a:solidFill>
                <a:latin typeface="Courier New"/>
                <a:cs typeface="Courier New"/>
              </a:rPr>
              <a:t> </a:t>
            </a:r>
            <a:r>
              <a:rPr sz="1550" spc="-10" dirty="0">
                <a:solidFill>
                  <a:srgbClr val="1F8CC4"/>
                </a:solidFill>
                <a:latin typeface="Courier New"/>
                <a:cs typeface="Courier New"/>
              </a:rPr>
              <a:t>y_train)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8402" y="4624832"/>
            <a:ext cx="57150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5760" algn="l"/>
              </a:tabLst>
            </a:pPr>
            <a:r>
              <a:rPr sz="1500" spc="-25" dirty="0">
                <a:solidFill>
                  <a:srgbClr val="1F1F1F"/>
                </a:solidFill>
                <a:latin typeface="Arial MT"/>
                <a:cs typeface="Arial MT"/>
              </a:rPr>
              <a:t>lO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-185" dirty="0">
                <a:solidFill>
                  <a:srgbClr val="1F1F1F"/>
                </a:solidFill>
                <a:latin typeface="Arial MT"/>
                <a:cs typeface="Arial MT"/>
              </a:rPr>
              <a:t>oR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32072" y="4624832"/>
            <a:ext cx="382587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55930" algn="l"/>
                <a:tab pos="1463040" algn="l"/>
              </a:tabLst>
            </a:pPr>
            <a:r>
              <a:rPr sz="1500" spc="-25" dirty="0">
                <a:solidFill>
                  <a:srgbClr val="1F1F1F"/>
                </a:solidFill>
                <a:latin typeface="Arial MT"/>
                <a:cs typeface="Arial MT"/>
              </a:rPr>
              <a:t>red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dirty="0">
                <a:solidFill>
                  <a:srgbClr val="B121FF"/>
                </a:solidFill>
                <a:latin typeface="Arial MT"/>
                <a:cs typeface="Arial MT"/>
              </a:rPr>
              <a:t>=</a:t>
            </a:r>
            <a:r>
              <a:rPr sz="1500" spc="70" dirty="0">
                <a:solidFill>
                  <a:srgbClr val="B121FF"/>
                </a:solidFill>
                <a:latin typeface="Arial MT"/>
                <a:cs typeface="Arial MT"/>
              </a:rPr>
              <a:t>  </a:t>
            </a:r>
            <a:r>
              <a:rPr sz="1500" spc="185" dirty="0">
                <a:solidFill>
                  <a:srgbClr val="1F1F1F"/>
                </a:solidFill>
                <a:latin typeface="Arial MT"/>
                <a:cs typeface="Arial MT"/>
              </a:rPr>
              <a:t>logre</a:t>
            </a:r>
            <a:r>
              <a:rPr sz="150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500" spc="180" dirty="0">
                <a:solidFill>
                  <a:srgbClr val="1F1F1F"/>
                </a:solidFill>
                <a:latin typeface="Arial MT"/>
                <a:cs typeface="Arial MT"/>
              </a:rPr>
              <a:t>model.predict(X_test)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923758" y="2619247"/>
            <a:ext cx="99314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125" dirty="0">
                <a:solidFill>
                  <a:srgbClr val="8EC6F4"/>
                </a:solidFill>
                <a:latin typeface="Arial MT"/>
                <a:cs typeface="Arial MT"/>
              </a:rPr>
              <a:t>state=42)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80950" y="3431294"/>
            <a:ext cx="5083175" cy="824865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16510">
              <a:lnSpc>
                <a:spcPct val="100000"/>
              </a:lnSpc>
              <a:spcBef>
                <a:spcPts val="395"/>
              </a:spcBef>
              <a:tabLst>
                <a:tab pos="2244090" algn="l"/>
              </a:tabLst>
            </a:pPr>
            <a:r>
              <a:rPr sz="1600" spc="195" dirty="0">
                <a:solidFill>
                  <a:srgbClr val="383838"/>
                </a:solidFill>
                <a:latin typeface="Arial MT"/>
                <a:cs typeface="Arial MT"/>
              </a:rPr>
              <a:t>Training</a:t>
            </a:r>
            <a:r>
              <a:rPr sz="1600" spc="475" dirty="0">
                <a:solidFill>
                  <a:srgbClr val="383838"/>
                </a:solidFill>
                <a:latin typeface="Arial MT"/>
                <a:cs typeface="Arial MT"/>
              </a:rPr>
              <a:t> </a:t>
            </a:r>
            <a:r>
              <a:rPr sz="1600" spc="90" dirty="0">
                <a:latin typeface="Arial MT"/>
                <a:cs typeface="Arial MT"/>
              </a:rPr>
              <a:t>Accuracy: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10" dirty="0">
                <a:latin typeface="Arial MT"/>
                <a:cs typeface="Arial MT"/>
              </a:rPr>
              <a:t>0.B02B924655936552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70"/>
              </a:spcBef>
              <a:tabLst>
                <a:tab pos="1778000" algn="l"/>
                <a:tab pos="2610485" algn="l"/>
              </a:tabLst>
            </a:pPr>
            <a:r>
              <a:rPr sz="1450" dirty="0">
                <a:solidFill>
                  <a:srgbClr val="2A2A2A"/>
                </a:solidFill>
                <a:latin typeface="Arial MT"/>
                <a:cs typeface="Arial MT"/>
              </a:rPr>
              <a:t>Chas</a:t>
            </a:r>
            <a:r>
              <a:rPr sz="1450" spc="-45" dirty="0">
                <a:solidFill>
                  <a:srgbClr val="2A2A2A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7E7E7E"/>
                </a:solidFill>
                <a:latin typeface="Arial MT"/>
                <a:cs typeface="Arial MT"/>
              </a:rPr>
              <a:t>s</a:t>
            </a:r>
            <a:r>
              <a:rPr sz="1450" spc="-250" dirty="0">
                <a:solidFill>
                  <a:srgbClr val="7E7E7E"/>
                </a:solidFill>
                <a:latin typeface="Arial MT"/>
                <a:cs typeface="Arial MT"/>
              </a:rPr>
              <a:t> </a:t>
            </a:r>
            <a:r>
              <a:rPr sz="1450" spc="130" dirty="0">
                <a:solidFill>
                  <a:srgbClr val="1F1F1F"/>
                </a:solidFill>
                <a:latin typeface="Arial MT"/>
                <a:cs typeface="Arial MT"/>
              </a:rPr>
              <a:t>1T1cat1on</a:t>
            </a:r>
            <a:r>
              <a:rPr sz="1450" dirty="0">
                <a:solidFill>
                  <a:srgbClr val="1F1F1F"/>
                </a:solidFill>
                <a:latin typeface="Arial MT"/>
                <a:cs typeface="Arial MT"/>
              </a:rPr>
              <a:t>	</a:t>
            </a:r>
            <a:r>
              <a:rPr sz="1450" spc="240" dirty="0">
                <a:solidFill>
                  <a:srgbClr val="050505"/>
                </a:solidFill>
                <a:latin typeface="Arial MT"/>
                <a:cs typeface="Arial MT"/>
              </a:rPr>
              <a:t>Repos</a:t>
            </a:r>
            <a:r>
              <a:rPr sz="1450" dirty="0">
                <a:solidFill>
                  <a:srgbClr val="050505"/>
                </a:solidFill>
                <a:latin typeface="Arial MT"/>
                <a:cs typeface="Arial MT"/>
              </a:rPr>
              <a:t>	</a:t>
            </a:r>
            <a:r>
              <a:rPr sz="1450" spc="120" dirty="0">
                <a:latin typeface="Arial MT"/>
                <a:cs typeface="Arial MT"/>
              </a:rPr>
              <a:t>(Tna1n1ng</a:t>
            </a:r>
            <a:r>
              <a:rPr sz="1450" spc="150" dirty="0">
                <a:latin typeface="Arial MT"/>
                <a:cs typeface="Arial MT"/>
              </a:rPr>
              <a:t>  </a:t>
            </a:r>
            <a:r>
              <a:rPr sz="1450" dirty="0">
                <a:solidFill>
                  <a:srgbClr val="4D4D4D"/>
                </a:solidFill>
                <a:latin typeface="Arial MT"/>
                <a:cs typeface="Arial MT"/>
              </a:rPr>
              <a:t>Dalam</a:t>
            </a:r>
            <a:r>
              <a:rPr sz="1450" spc="55" dirty="0">
                <a:solidFill>
                  <a:srgbClr val="4D4D4D"/>
                </a:solidFill>
                <a:latin typeface="Arial MT"/>
                <a:cs typeface="Arial MT"/>
              </a:rPr>
              <a:t> </a:t>
            </a:r>
            <a:r>
              <a:rPr sz="1450" spc="-50" dirty="0">
                <a:solidFill>
                  <a:srgbClr val="070707"/>
                </a:solidFill>
                <a:latin typeface="Arial MT"/>
                <a:cs typeface="Arial MT"/>
              </a:rPr>
              <a:t>:</a:t>
            </a:r>
            <a:endParaRPr sz="1450">
              <a:latin typeface="Arial MT"/>
              <a:cs typeface="Arial MT"/>
            </a:endParaRPr>
          </a:p>
          <a:p>
            <a:pPr marL="1658620">
              <a:lnSpc>
                <a:spcPct val="100000"/>
              </a:lnSpc>
              <a:spcBef>
                <a:spcPts val="325"/>
              </a:spcBef>
              <a:tabLst>
                <a:tab pos="3194685" algn="l"/>
                <a:tab pos="4125595" algn="l"/>
              </a:tabLst>
            </a:pPr>
            <a:r>
              <a:rPr sz="1450" spc="140" dirty="0">
                <a:latin typeface="Arial MT"/>
                <a:cs typeface="Arial MT"/>
              </a:rPr>
              <a:t>prec1s1on</a:t>
            </a:r>
            <a:r>
              <a:rPr sz="1450" dirty="0">
                <a:latin typeface="Arial MT"/>
                <a:cs typeface="Arial MT"/>
              </a:rPr>
              <a:t>	</a:t>
            </a:r>
            <a:r>
              <a:rPr sz="1450" spc="330" dirty="0">
                <a:latin typeface="Arial MT"/>
                <a:cs typeface="Arial MT"/>
              </a:rPr>
              <a:t>recall</a:t>
            </a:r>
            <a:r>
              <a:rPr sz="1450" dirty="0">
                <a:latin typeface="Arial MT"/>
                <a:cs typeface="Arial MT"/>
              </a:rPr>
              <a:t>	</a:t>
            </a:r>
            <a:r>
              <a:rPr sz="1450" spc="229" dirty="0">
                <a:latin typeface="Arial MT"/>
                <a:cs typeface="Arial MT"/>
              </a:rPr>
              <a:t>T1-</a:t>
            </a:r>
            <a:r>
              <a:rPr sz="1450" spc="175" dirty="0">
                <a:solidFill>
                  <a:srgbClr val="050505"/>
                </a:solidFill>
                <a:latin typeface="Arial MT"/>
                <a:cs typeface="Arial MT"/>
              </a:rPr>
              <a:t>score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787547" y="3997197"/>
            <a:ext cx="42100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450" spc="35" dirty="0">
                <a:latin typeface="Arial MT"/>
                <a:cs typeface="Arial MT"/>
              </a:rPr>
              <a:t>su</a:t>
            </a:r>
            <a:r>
              <a:rPr sz="2175" spc="52" baseline="-11494" dirty="0">
                <a:latin typeface="Arial MT"/>
                <a:cs typeface="Arial MT"/>
              </a:rPr>
              <a:t>P</a:t>
            </a:r>
            <a:endParaRPr sz="2175" baseline="-11494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51324" y="5279644"/>
            <a:ext cx="9423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Courier New"/>
                <a:cs typeface="Courier New"/>
              </a:rPr>
              <a:t>accuracy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377352" y="5816346"/>
            <a:ext cx="146939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82040" algn="l"/>
              </a:tabLst>
            </a:pPr>
            <a:r>
              <a:rPr sz="1550" spc="114" dirty="0">
                <a:latin typeface="Arial MT"/>
                <a:cs typeface="Arial MT"/>
              </a:rPr>
              <a:t>weighted</a:t>
            </a:r>
            <a:r>
              <a:rPr sz="1550" dirty="0">
                <a:latin typeface="Arial MT"/>
                <a:cs typeface="Arial MT"/>
              </a:rPr>
              <a:t>	</a:t>
            </a:r>
            <a:r>
              <a:rPr sz="1550" spc="110" dirty="0">
                <a:latin typeface="Arial MT"/>
                <a:cs typeface="Arial MT"/>
              </a:rPr>
              <a:t>avg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598539" y="4487163"/>
            <a:ext cx="528320" cy="543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spc="-20" dirty="0">
                <a:latin typeface="Courier New"/>
                <a:cs typeface="Courier New"/>
              </a:rPr>
              <a:t>0.B2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0" dirty="0">
                <a:latin typeface="Courier New"/>
                <a:cs typeface="Courier New"/>
              </a:rPr>
              <a:t>0.66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12827" y="5550915"/>
            <a:ext cx="5041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5" dirty="0">
                <a:latin typeface="Arial MT"/>
                <a:cs typeface="Arial MT"/>
              </a:rPr>
              <a:t>0.74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789000" y="4487163"/>
            <a:ext cx="497205" cy="543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spc="-145" dirty="0">
                <a:solidFill>
                  <a:srgbClr val="798793"/>
                </a:solidFill>
                <a:latin typeface="Arial MT"/>
                <a:cs typeface="Arial MT"/>
              </a:rPr>
              <a:t>B</a:t>
            </a:r>
            <a:r>
              <a:rPr sz="1600" spc="-204" dirty="0">
                <a:solidFill>
                  <a:srgbClr val="798793"/>
                </a:solidFill>
                <a:latin typeface="Arial MT"/>
                <a:cs typeface="Arial MT"/>
              </a:rPr>
              <a:t> </a:t>
            </a:r>
            <a:r>
              <a:rPr sz="1600" spc="-70" dirty="0">
                <a:latin typeface="Arial MT"/>
                <a:cs typeface="Arial MT"/>
              </a:rPr>
              <a:t>.</a:t>
            </a:r>
            <a:r>
              <a:rPr sz="1600" spc="-100" dirty="0"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2A3D4D"/>
                </a:solidFill>
                <a:latin typeface="Arial MT"/>
                <a:cs typeface="Arial MT"/>
              </a:rPr>
              <a:t>96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latin typeface="Arial MT"/>
                <a:cs typeface="Arial MT"/>
              </a:rPr>
              <a:t>B.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181818"/>
                </a:solidFill>
                <a:latin typeface="Arial MT"/>
                <a:cs typeface="Arial MT"/>
              </a:rPr>
              <a:t>28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84059" y="5535675"/>
            <a:ext cx="502920" cy="543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220"/>
              </a:spcBef>
            </a:pPr>
            <a:r>
              <a:rPr sz="1600" spc="80" dirty="0">
                <a:latin typeface="Arial MT"/>
                <a:cs typeface="Arial MT"/>
              </a:rPr>
              <a:t>B.62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75" dirty="0">
                <a:latin typeface="Arial MT"/>
                <a:cs typeface="Arial MT"/>
              </a:rPr>
              <a:t>6.</a:t>
            </a:r>
            <a:r>
              <a:rPr sz="1600" spc="-60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B0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64219" y="5228844"/>
            <a:ext cx="4914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i="1" spc="-20" dirty="0">
                <a:latin typeface="Arial"/>
                <a:cs typeface="Arial"/>
              </a:rPr>
              <a:t>e.</a:t>
            </a:r>
            <a:r>
              <a:rPr sz="2000" i="1" spc="-20" dirty="0">
                <a:solidFill>
                  <a:srgbClr val="95A7B6"/>
                </a:solidFill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968931" y="5809996"/>
            <a:ext cx="5003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30" dirty="0">
                <a:latin typeface="Arial MT"/>
                <a:cs typeface="Arial MT"/>
              </a:rPr>
              <a:t>0.77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6270427" y="4761484"/>
            <a:ext cx="3683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solidFill>
                  <a:srgbClr val="3B3B3B"/>
                </a:solidFill>
                <a:latin typeface="Arial MT"/>
                <a:cs typeface="Arial MT"/>
              </a:rPr>
              <a:t>976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6148710" y="5265778"/>
            <a:ext cx="488950" cy="817880"/>
          </a:xfrm>
          <a:prstGeom prst="rect">
            <a:avLst/>
          </a:prstGeom>
        </p:spPr>
        <p:txBody>
          <a:bodyPr vert="horz" wrap="square" lIns="0" tIns="26669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209"/>
              </a:spcBef>
            </a:pPr>
            <a:r>
              <a:rPr sz="1600" spc="-20" dirty="0">
                <a:latin typeface="Arial MT"/>
                <a:cs typeface="Arial MT"/>
              </a:rPr>
              <a:t>4287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ts val="2014"/>
              </a:lnSpc>
              <a:spcBef>
                <a:spcPts val="114"/>
              </a:spcBef>
            </a:pPr>
            <a:r>
              <a:rPr sz="1700" spc="-20" dirty="0">
                <a:latin typeface="Calibri"/>
                <a:cs typeface="Calibri"/>
              </a:rPr>
              <a:t>6287</a:t>
            </a:r>
            <a:endParaRPr sz="1700">
              <a:latin typeface="Calibri"/>
              <a:cs typeface="Calibri"/>
            </a:endParaRPr>
          </a:p>
          <a:p>
            <a:pPr marL="20955">
              <a:lnSpc>
                <a:spcPts val="2075"/>
              </a:lnSpc>
            </a:pPr>
            <a:r>
              <a:rPr sz="1750" spc="-75" dirty="0">
                <a:latin typeface="Arial MT"/>
                <a:cs typeface="Arial MT"/>
              </a:rPr>
              <a:t>4287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385361" y="6325108"/>
            <a:ext cx="3912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02615" algn="l"/>
                <a:tab pos="1764030" algn="l"/>
              </a:tabLst>
            </a:pPr>
            <a:r>
              <a:rPr sz="1600" spc="75" dirty="0">
                <a:solidFill>
                  <a:srgbClr val="050505"/>
                </a:solidFill>
                <a:latin typeface="Arial MT"/>
                <a:cs typeface="Arial MT"/>
              </a:rPr>
              <a:t>Test</a:t>
            </a:r>
            <a:r>
              <a:rPr sz="1600" dirty="0">
                <a:solidFill>
                  <a:srgbClr val="050505"/>
                </a:solidFill>
                <a:latin typeface="Arial MT"/>
                <a:cs typeface="Arial MT"/>
              </a:rPr>
              <a:t>	</a:t>
            </a:r>
            <a:r>
              <a:rPr sz="1600" spc="75" dirty="0">
                <a:latin typeface="Arial MT"/>
                <a:cs typeface="Arial MT"/>
              </a:rPr>
              <a:t>Accuracy: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50" dirty="0">
                <a:latin typeface="Arial MT"/>
                <a:cs typeface="Arial MT"/>
              </a:rPr>
              <a:t>0.8218283582089553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377197" y="6565048"/>
            <a:ext cx="2478405" cy="5435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  <a:tabLst>
                <a:tab pos="357505" algn="l"/>
                <a:tab pos="1089025" algn="l"/>
              </a:tabLst>
            </a:pPr>
            <a:r>
              <a:rPr sz="1600" spc="-375" dirty="0">
                <a:solidFill>
                  <a:srgbClr val="0C0C0C"/>
                </a:solidFill>
                <a:latin typeface="Arial MT"/>
                <a:cs typeface="Arial MT"/>
              </a:rPr>
              <a:t>R</a:t>
            </a:r>
            <a:r>
              <a:rPr sz="1600" dirty="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sz="1600" spc="85" dirty="0">
                <a:solidFill>
                  <a:srgbClr val="343434"/>
                </a:solidFill>
                <a:latin typeface="Arial MT"/>
                <a:cs typeface="Arial MT"/>
              </a:rPr>
              <a:t>Score</a:t>
            </a:r>
            <a:r>
              <a:rPr sz="1600" dirty="0">
                <a:solidFill>
                  <a:srgbClr val="343434"/>
                </a:solidFill>
                <a:latin typeface="Arial MT"/>
                <a:cs typeface="Arial MT"/>
              </a:rPr>
              <a:t>	</a:t>
            </a:r>
            <a:r>
              <a:rPr sz="1600" spc="130" dirty="0">
                <a:latin typeface="Arial MT"/>
                <a:cs typeface="Arial MT"/>
              </a:rPr>
              <a:t>(Test</a:t>
            </a:r>
            <a:r>
              <a:rPr sz="1600" spc="40" dirty="0">
                <a:latin typeface="Arial MT"/>
                <a:cs typeface="Arial MT"/>
              </a:rPr>
              <a:t>  </a:t>
            </a:r>
            <a:r>
              <a:rPr sz="1600" spc="165" dirty="0">
                <a:latin typeface="Arial MT"/>
                <a:cs typeface="Arial MT"/>
              </a:rPr>
              <a:t>Data}:</a:t>
            </a:r>
            <a:endParaRPr sz="1600">
              <a:latin typeface="Arial MT"/>
              <a:cs typeface="Arial MT"/>
            </a:endParaRPr>
          </a:p>
          <a:p>
            <a:pPr marL="15240">
              <a:lnSpc>
                <a:spcPct val="100000"/>
              </a:lnSpc>
              <a:spcBef>
                <a:spcPts val="145"/>
              </a:spcBef>
            </a:pPr>
            <a:r>
              <a:rPr sz="1550" spc="265" dirty="0">
                <a:latin typeface="Arial MT"/>
                <a:cs typeface="Arial MT"/>
              </a:rPr>
              <a:t>Classification</a:t>
            </a:r>
            <a:r>
              <a:rPr sz="1550" spc="470" dirty="0">
                <a:latin typeface="Arial MT"/>
                <a:cs typeface="Arial MT"/>
              </a:rPr>
              <a:t> </a:t>
            </a:r>
            <a:r>
              <a:rPr sz="1550" spc="105" dirty="0">
                <a:solidFill>
                  <a:srgbClr val="828282"/>
                </a:solidFill>
                <a:latin typeface="Arial MT"/>
                <a:cs typeface="Arial MT"/>
              </a:rPr>
              <a:t>Report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983616" y="6565048"/>
            <a:ext cx="2502535" cy="5435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600" dirty="0">
                <a:latin typeface="Arial MT"/>
                <a:cs typeface="Arial MT"/>
              </a:rPr>
              <a:t>-</a:t>
            </a:r>
            <a:r>
              <a:rPr sz="1600" spc="50" dirty="0">
                <a:latin typeface="Arial MT"/>
                <a:cs typeface="Arial MT"/>
              </a:rPr>
              <a:t>0.0572756377155B4304</a:t>
            </a:r>
            <a:endParaRPr sz="1600">
              <a:latin typeface="Arial MT"/>
              <a:cs typeface="Arial MT"/>
            </a:endParaRPr>
          </a:p>
          <a:p>
            <a:pPr marL="19050">
              <a:lnSpc>
                <a:spcPct val="100000"/>
              </a:lnSpc>
              <a:spcBef>
                <a:spcPts val="145"/>
              </a:spcBef>
              <a:tabLst>
                <a:tab pos="698500" algn="l"/>
              </a:tabLst>
            </a:pPr>
            <a:r>
              <a:rPr sz="1550" spc="145" dirty="0">
                <a:solidFill>
                  <a:srgbClr val="131313"/>
                </a:solidFill>
                <a:latin typeface="Arial MT"/>
                <a:cs typeface="Arial MT"/>
              </a:rPr>
              <a:t>(Test</a:t>
            </a:r>
            <a:r>
              <a:rPr sz="1550" dirty="0">
                <a:solidFill>
                  <a:srgbClr val="131313"/>
                </a:solidFill>
                <a:latin typeface="Arial MT"/>
                <a:cs typeface="Arial MT"/>
              </a:rPr>
              <a:t>	</a:t>
            </a:r>
            <a:r>
              <a:rPr sz="1550" spc="175" dirty="0">
                <a:solidFill>
                  <a:srgbClr val="2D2D2D"/>
                </a:solidFill>
                <a:latin typeface="Arial MT"/>
                <a:cs typeface="Arial MT"/>
              </a:rPr>
              <a:t>Data):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26114" y="7105650"/>
            <a:ext cx="3434079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548765" algn="l"/>
                <a:tab pos="2498725" algn="l"/>
              </a:tabLst>
            </a:pPr>
            <a:r>
              <a:rPr sz="1550" spc="210" dirty="0">
                <a:latin typeface="Arial MT"/>
                <a:cs typeface="Arial MT"/>
              </a:rPr>
              <a:t>precision</a:t>
            </a:r>
            <a:r>
              <a:rPr sz="1550" dirty="0">
                <a:latin typeface="Arial MT"/>
                <a:cs typeface="Arial MT"/>
              </a:rPr>
              <a:t>	</a:t>
            </a:r>
            <a:r>
              <a:rPr sz="1550" spc="295" dirty="0">
                <a:latin typeface="Arial MT"/>
                <a:cs typeface="Arial MT"/>
              </a:rPr>
              <a:t>recall</a:t>
            </a:r>
            <a:r>
              <a:rPr sz="1550" dirty="0">
                <a:latin typeface="Arial MT"/>
                <a:cs typeface="Arial MT"/>
              </a:rPr>
              <a:t>	</a:t>
            </a:r>
            <a:r>
              <a:rPr sz="1550" spc="175" dirty="0">
                <a:latin typeface="Arial MT"/>
                <a:cs typeface="Arial MT"/>
              </a:rPr>
              <a:t>fl-</a:t>
            </a:r>
            <a:r>
              <a:rPr sz="1550" spc="310" dirty="0">
                <a:latin typeface="Arial MT"/>
                <a:cs typeface="Arial MT"/>
              </a:rPr>
              <a:t>score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812554" y="7105650"/>
            <a:ext cx="81216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130" dirty="0">
                <a:solidFill>
                  <a:srgbClr val="050505"/>
                </a:solidFill>
                <a:latin typeface="Arial MT"/>
                <a:cs typeface="Arial MT"/>
              </a:rPr>
              <a:t>support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372375" y="8922004"/>
            <a:ext cx="144399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Courier New"/>
                <a:cs typeface="Courier New"/>
              </a:rPr>
              <a:t>weighted</a:t>
            </a:r>
            <a:r>
              <a:rPr sz="1600" spc="-114" dirty="0">
                <a:latin typeface="Courier New"/>
                <a:cs typeface="Courier New"/>
              </a:rPr>
              <a:t> </a:t>
            </a:r>
            <a:r>
              <a:rPr sz="1600" spc="-25" dirty="0">
                <a:latin typeface="Courier New"/>
                <a:cs typeface="Courier New"/>
              </a:rPr>
              <a:t>avg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2612827" y="7614411"/>
            <a:ext cx="502284" cy="543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spc="85" dirty="0">
                <a:latin typeface="Arial MT"/>
                <a:cs typeface="Arial MT"/>
              </a:rPr>
              <a:t>0.B4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114" dirty="0">
                <a:solidFill>
                  <a:srgbClr val="B1B1B1"/>
                </a:solidFill>
                <a:latin typeface="Arial MT"/>
                <a:cs typeface="Arial MT"/>
              </a:rPr>
              <a:t>0.69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598539" y="8647683"/>
            <a:ext cx="528320" cy="543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600" spc="-20" dirty="0">
                <a:latin typeface="Courier New"/>
                <a:cs typeface="Courier New"/>
              </a:rPr>
              <a:t>0.76</a:t>
            </a:r>
            <a:endParaRPr sz="16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0" dirty="0">
                <a:solidFill>
                  <a:srgbClr val="050505"/>
                </a:solidFill>
                <a:latin typeface="Courier New"/>
                <a:cs typeface="Courier New"/>
              </a:rPr>
              <a:t>0.B0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789000" y="7614411"/>
            <a:ext cx="509270" cy="54356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1600" dirty="0">
                <a:latin typeface="Arial MT"/>
                <a:cs typeface="Arial MT"/>
              </a:rPr>
              <a:t>B.</a:t>
            </a:r>
            <a:r>
              <a:rPr sz="1600" spc="-80" dirty="0">
                <a:latin typeface="Arial MT"/>
                <a:cs typeface="Arial MT"/>
              </a:rPr>
              <a:t> </a:t>
            </a:r>
            <a:r>
              <a:rPr sz="1600" spc="-25" dirty="0">
                <a:solidFill>
                  <a:srgbClr val="283A54"/>
                </a:solidFill>
                <a:latin typeface="Arial MT"/>
                <a:cs typeface="Arial MT"/>
              </a:rPr>
              <a:t>96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000A1A"/>
                </a:solidFill>
                <a:latin typeface="Arial MT"/>
                <a:cs typeface="Arial MT"/>
              </a:rPr>
              <a:t>B.</a:t>
            </a:r>
            <a:r>
              <a:rPr sz="1600" spc="15" dirty="0">
                <a:solidFill>
                  <a:srgbClr val="000A1A"/>
                </a:solidFill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31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3781227" y="8637523"/>
            <a:ext cx="515620" cy="570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15">
              <a:lnSpc>
                <a:spcPts val="1875"/>
              </a:lnSpc>
              <a:spcBef>
                <a:spcPts val="100"/>
              </a:spcBef>
            </a:pPr>
            <a:r>
              <a:rPr sz="1800" spc="-20" dirty="0">
                <a:latin typeface="Arial MT"/>
                <a:cs typeface="Arial MT"/>
              </a:rPr>
              <a:t>B.64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ts val="2415"/>
              </a:lnSpc>
            </a:pPr>
            <a:r>
              <a:rPr sz="2250" spc="-85" dirty="0">
                <a:latin typeface="Arial MT"/>
                <a:cs typeface="Arial MT"/>
              </a:rPr>
              <a:t>e.az</a:t>
            </a:r>
            <a:endParaRPr sz="2250">
              <a:latin typeface="Arial MT"/>
              <a:cs typeface="Arial MT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4968931" y="8647683"/>
            <a:ext cx="500380" cy="543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19"/>
              </a:spcBef>
            </a:pPr>
            <a:r>
              <a:rPr sz="1600" spc="130" dirty="0">
                <a:latin typeface="Arial MT"/>
                <a:cs typeface="Arial MT"/>
              </a:rPr>
              <a:t>0.66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130" dirty="0">
                <a:latin typeface="Arial MT"/>
                <a:cs typeface="Arial MT"/>
              </a:rPr>
              <a:t>0.79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6264940" y="7614411"/>
            <a:ext cx="4025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8255">
              <a:lnSpc>
                <a:spcPct val="106300"/>
              </a:lnSpc>
              <a:spcBef>
                <a:spcPts val="100"/>
              </a:spcBef>
            </a:pPr>
            <a:r>
              <a:rPr sz="1600" spc="-25" dirty="0">
                <a:solidFill>
                  <a:srgbClr val="151515"/>
                </a:solidFill>
                <a:latin typeface="Courier New"/>
                <a:cs typeface="Courier New"/>
              </a:rPr>
              <a:t>B4Z </a:t>
            </a:r>
            <a:r>
              <a:rPr sz="1600" spc="-25" dirty="0">
                <a:latin typeface="Courier New"/>
                <a:cs typeface="Courier New"/>
              </a:rPr>
              <a:t>230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137864" y="8647683"/>
            <a:ext cx="504825" cy="54356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219"/>
              </a:spcBef>
            </a:pPr>
            <a:r>
              <a:rPr sz="1600" spc="-20" dirty="0">
                <a:solidFill>
                  <a:srgbClr val="1F1F1F"/>
                </a:solidFill>
                <a:latin typeface="Arial MT"/>
                <a:cs typeface="Arial MT"/>
              </a:rPr>
              <a:t>1072</a:t>
            </a:r>
            <a:endParaRPr sz="16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600" spc="-20" dirty="0">
                <a:latin typeface="Arial MT"/>
                <a:cs typeface="Arial MT"/>
              </a:rPr>
              <a:t>1072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065">
              <a:lnSpc>
                <a:spcPct val="100000"/>
              </a:lnSpc>
              <a:spcBef>
                <a:spcPts val="100"/>
              </a:spcBef>
            </a:pPr>
            <a:r>
              <a:rPr sz="7050" spc="280" dirty="0">
                <a:solidFill>
                  <a:srgbClr val="2F2F2F"/>
                </a:solidFill>
              </a:rPr>
              <a:t>Decision</a:t>
            </a:r>
            <a:r>
              <a:rPr sz="7050" spc="455" dirty="0">
                <a:solidFill>
                  <a:srgbClr val="2F2F2F"/>
                </a:solidFill>
              </a:rPr>
              <a:t> </a:t>
            </a:r>
            <a:r>
              <a:rPr sz="7050" spc="-20" dirty="0">
                <a:solidFill>
                  <a:srgbClr val="2F2F2F"/>
                </a:solidFill>
              </a:rPr>
              <a:t>Tree</a:t>
            </a:r>
            <a:endParaRPr sz="7050"/>
          </a:p>
        </p:txBody>
      </p:sp>
      <p:sp>
        <p:nvSpPr>
          <p:cNvPr id="3" name="object 3"/>
          <p:cNvSpPr txBox="1"/>
          <p:nvPr/>
        </p:nvSpPr>
        <p:spPr>
          <a:xfrm>
            <a:off x="700073" y="3212083"/>
            <a:ext cx="16875760" cy="3778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175" algn="ctr">
              <a:lnSpc>
                <a:spcPct val="100000"/>
              </a:lnSpc>
              <a:spcBef>
                <a:spcPts val="100"/>
              </a:spcBef>
            </a:pPr>
            <a:r>
              <a:rPr sz="3000" spc="130" dirty="0">
                <a:solidFill>
                  <a:srgbClr val="2F2F2F"/>
                </a:solidFill>
                <a:latin typeface="Times New Roman"/>
                <a:cs typeface="Times New Roman"/>
              </a:rPr>
              <a:t>Decision</a:t>
            </a:r>
            <a:r>
              <a:rPr sz="3000" spc="1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9" dirty="0">
                <a:solidFill>
                  <a:srgbClr val="2F2F2F"/>
                </a:solidFill>
                <a:latin typeface="Times New Roman"/>
                <a:cs typeface="Times New Roman"/>
              </a:rPr>
              <a:t>trees</a:t>
            </a:r>
            <a:r>
              <a:rPr sz="30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5" dirty="0">
                <a:solidFill>
                  <a:srgbClr val="2F2F2F"/>
                </a:solidFill>
                <a:latin typeface="Times New Roman"/>
                <a:cs typeface="Times New Roman"/>
              </a:rPr>
              <a:t>in</a:t>
            </a:r>
            <a:r>
              <a:rPr sz="30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2F2F2F"/>
                </a:solidFill>
                <a:latin typeface="Times New Roman"/>
                <a:cs typeface="Times New Roman"/>
              </a:rPr>
              <a:t>machine</a:t>
            </a:r>
            <a:r>
              <a:rPr sz="3000" spc="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F2F2F"/>
                </a:solidFill>
                <a:latin typeface="Times New Roman"/>
                <a:cs typeface="Times New Roman"/>
              </a:rPr>
              <a:t>learning</a:t>
            </a:r>
            <a:r>
              <a:rPr sz="3000" spc="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5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3000" spc="1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3000" spc="-8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04" dirty="0">
                <a:solidFill>
                  <a:srgbClr val="2F2F2F"/>
                </a:solidFill>
                <a:latin typeface="Times New Roman"/>
                <a:cs typeface="Times New Roman"/>
              </a:rPr>
              <a:t>supervised</a:t>
            </a:r>
            <a:r>
              <a:rPr sz="3000" spc="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F2F2F"/>
                </a:solidFill>
                <a:latin typeface="Times New Roman"/>
                <a:cs typeface="Times New Roman"/>
              </a:rPr>
              <a:t>learning</a:t>
            </a:r>
            <a:r>
              <a:rPr sz="3000" spc="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00" dirty="0">
                <a:solidFill>
                  <a:srgbClr val="2F2F2F"/>
                </a:solidFill>
                <a:latin typeface="Times New Roman"/>
                <a:cs typeface="Times New Roman"/>
              </a:rPr>
              <a:t>algorithm</a:t>
            </a:r>
            <a:r>
              <a:rPr sz="3000" spc="114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0" dirty="0">
                <a:solidFill>
                  <a:srgbClr val="2F2F2F"/>
                </a:solidFill>
                <a:latin typeface="Times New Roman"/>
                <a:cs typeface="Times New Roman"/>
              </a:rPr>
              <a:t>that</a:t>
            </a:r>
            <a:r>
              <a:rPr sz="30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00" dirty="0">
                <a:solidFill>
                  <a:srgbClr val="2F2F2F"/>
                </a:solidFill>
                <a:latin typeface="Times New Roman"/>
                <a:cs typeface="Times New Roman"/>
              </a:rPr>
              <a:t>enables</a:t>
            </a:r>
            <a:r>
              <a:rPr sz="30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rgbClr val="2F2F2F"/>
                </a:solidFill>
                <a:latin typeface="Times New Roman"/>
                <a:cs typeface="Times New Roman"/>
              </a:rPr>
              <a:t>developers</a:t>
            </a:r>
            <a:endParaRPr sz="3000">
              <a:latin typeface="Times New Roman"/>
              <a:cs typeface="Times New Roman"/>
            </a:endParaRPr>
          </a:p>
          <a:p>
            <a:pPr marL="12700" marR="5080" indent="20955" algn="ctr">
              <a:lnSpc>
                <a:spcPct val="104299"/>
              </a:lnSpc>
              <a:spcBef>
                <a:spcPts val="10"/>
              </a:spcBef>
            </a:pPr>
            <a:r>
              <a:rPr sz="3000" spc="16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3000" spc="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50" dirty="0">
                <a:solidFill>
                  <a:srgbClr val="2F2F2F"/>
                </a:solidFill>
                <a:latin typeface="Times New Roman"/>
                <a:cs typeface="Times New Roman"/>
              </a:rPr>
              <a:t>analyze</a:t>
            </a:r>
            <a:r>
              <a:rPr sz="3000" spc="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4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3000" spc="3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rgbClr val="2F2F2F"/>
                </a:solidFill>
                <a:latin typeface="Times New Roman"/>
                <a:cs typeface="Times New Roman"/>
              </a:rPr>
              <a:t>possible</a:t>
            </a:r>
            <a:r>
              <a:rPr sz="3000" spc="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85" dirty="0">
                <a:solidFill>
                  <a:srgbClr val="2F2F2F"/>
                </a:solidFill>
                <a:latin typeface="Times New Roman"/>
                <a:cs typeface="Times New Roman"/>
              </a:rPr>
              <a:t>consequences</a:t>
            </a:r>
            <a:r>
              <a:rPr sz="3000" spc="2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3000" spc="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8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3000" spc="1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2F2F2F"/>
                </a:solidFill>
                <a:latin typeface="Times New Roman"/>
                <a:cs typeface="Times New Roman"/>
              </a:rPr>
              <a:t>decision</a:t>
            </a:r>
            <a:r>
              <a:rPr sz="3000" spc="1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85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3000" spc="2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85" dirty="0">
                <a:solidFill>
                  <a:srgbClr val="2F2F2F"/>
                </a:solidFill>
                <a:latin typeface="Times New Roman"/>
                <a:cs typeface="Times New Roman"/>
              </a:rPr>
              <a:t>predict</a:t>
            </a:r>
            <a:r>
              <a:rPr sz="3000" spc="1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Times New Roman"/>
                <a:cs typeface="Times New Roman"/>
              </a:rPr>
              <a:t>outcomes</a:t>
            </a:r>
            <a:r>
              <a:rPr sz="3000" spc="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2F2F2F"/>
                </a:solidFill>
                <a:latin typeface="Times New Roman"/>
                <a:cs typeface="Times New Roman"/>
              </a:rPr>
              <a:t>for</a:t>
            </a:r>
            <a:r>
              <a:rPr sz="3000" spc="1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5" dirty="0">
                <a:solidFill>
                  <a:srgbClr val="2F2F2F"/>
                </a:solidFill>
                <a:latin typeface="Times New Roman"/>
                <a:cs typeface="Times New Roman"/>
              </a:rPr>
              <a:t>future</a:t>
            </a:r>
            <a:r>
              <a:rPr sz="30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9" dirty="0">
                <a:solidFill>
                  <a:srgbClr val="2F2F2F"/>
                </a:solidFill>
                <a:latin typeface="Times New Roman"/>
                <a:cs typeface="Times New Roman"/>
              </a:rPr>
              <a:t>data.</a:t>
            </a:r>
            <a:r>
              <a:rPr sz="3000" spc="-1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0" dirty="0">
                <a:solidFill>
                  <a:srgbClr val="2F2F2F"/>
                </a:solidFill>
                <a:latin typeface="Times New Roman"/>
                <a:cs typeface="Times New Roman"/>
              </a:rPr>
              <a:t>A </a:t>
            </a:r>
            <a:r>
              <a:rPr sz="3000" spc="175" dirty="0">
                <a:solidFill>
                  <a:srgbClr val="2F2F2F"/>
                </a:solidFill>
                <a:latin typeface="Times New Roman"/>
                <a:cs typeface="Times New Roman"/>
              </a:rPr>
              <a:t>decision</a:t>
            </a:r>
            <a:r>
              <a:rPr sz="3000" spc="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54" dirty="0">
                <a:solidFill>
                  <a:srgbClr val="2F2F2F"/>
                </a:solidFill>
                <a:latin typeface="Times New Roman"/>
                <a:cs typeface="Times New Roman"/>
              </a:rPr>
              <a:t>tree</a:t>
            </a:r>
            <a:r>
              <a:rPr sz="3000" spc="-8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35" dirty="0">
                <a:solidFill>
                  <a:srgbClr val="2F2F2F"/>
                </a:solidFill>
                <a:latin typeface="Times New Roman"/>
                <a:cs typeface="Times New Roman"/>
              </a:rPr>
              <a:t>is</a:t>
            </a:r>
            <a:r>
              <a:rPr sz="3000" spc="-1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305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3000" spc="-114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2F2F2F"/>
                </a:solidFill>
                <a:latin typeface="Times New Roman"/>
                <a:cs typeface="Times New Roman"/>
              </a:rPr>
              <a:t>tree-</a:t>
            </a:r>
            <a:r>
              <a:rPr sz="3000" spc="165" dirty="0">
                <a:solidFill>
                  <a:srgbClr val="2F2F2F"/>
                </a:solidFill>
                <a:latin typeface="Times New Roman"/>
                <a:cs typeface="Times New Roman"/>
              </a:rPr>
              <a:t>like</a:t>
            </a:r>
            <a:r>
              <a:rPr sz="3000" spc="1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90" dirty="0">
                <a:solidFill>
                  <a:srgbClr val="2F2F2F"/>
                </a:solidFill>
                <a:latin typeface="Times New Roman"/>
                <a:cs typeface="Times New Roman"/>
              </a:rPr>
              <a:t>model</a:t>
            </a:r>
            <a:r>
              <a:rPr sz="3000" spc="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0" dirty="0">
                <a:solidFill>
                  <a:srgbClr val="2F2F2F"/>
                </a:solidFill>
                <a:latin typeface="Times New Roman"/>
                <a:cs typeface="Times New Roman"/>
              </a:rPr>
              <a:t>that</a:t>
            </a:r>
            <a:r>
              <a:rPr sz="30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5" dirty="0">
                <a:solidFill>
                  <a:srgbClr val="2F2F2F"/>
                </a:solidFill>
                <a:latin typeface="Times New Roman"/>
                <a:cs typeface="Times New Roman"/>
              </a:rPr>
              <a:t>starts</a:t>
            </a:r>
            <a:r>
              <a:rPr sz="300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54" dirty="0">
                <a:solidFill>
                  <a:srgbClr val="2F2F2F"/>
                </a:solidFill>
                <a:latin typeface="Times New Roman"/>
                <a:cs typeface="Times New Roman"/>
              </a:rPr>
              <a:t>at</a:t>
            </a:r>
            <a:r>
              <a:rPr sz="3000" spc="-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9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3000" spc="-1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2F2F2F"/>
                </a:solidFill>
                <a:latin typeface="Times New Roman"/>
                <a:cs typeface="Times New Roman"/>
              </a:rPr>
              <a:t>root</a:t>
            </a:r>
            <a:r>
              <a:rPr sz="3000" spc="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6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3000" spc="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35" dirty="0">
                <a:solidFill>
                  <a:srgbClr val="2F2F2F"/>
                </a:solidFill>
                <a:latin typeface="Times New Roman"/>
                <a:cs typeface="Times New Roman"/>
              </a:rPr>
              <a:t>branches</a:t>
            </a:r>
            <a:r>
              <a:rPr sz="30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5" dirty="0">
                <a:solidFill>
                  <a:srgbClr val="2F2F2F"/>
                </a:solidFill>
                <a:latin typeface="Times New Roman"/>
                <a:cs typeface="Times New Roman"/>
              </a:rPr>
              <a:t>out</a:t>
            </a:r>
            <a:r>
              <a:rPr sz="30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30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45" dirty="0">
                <a:solidFill>
                  <a:srgbClr val="2F2F2F"/>
                </a:solidFill>
                <a:latin typeface="Times New Roman"/>
                <a:cs typeface="Times New Roman"/>
              </a:rPr>
              <a:t>demonstrate</a:t>
            </a:r>
            <a:r>
              <a:rPr sz="30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Times New Roman"/>
                <a:cs typeface="Times New Roman"/>
              </a:rPr>
              <a:t>various </a:t>
            </a:r>
            <a:r>
              <a:rPr sz="3000" spc="190" dirty="0">
                <a:solidFill>
                  <a:srgbClr val="2F2F2F"/>
                </a:solidFill>
                <a:latin typeface="Times New Roman"/>
                <a:cs typeface="Times New Roman"/>
              </a:rPr>
              <a:t>outcomes.</a:t>
            </a:r>
            <a:endParaRPr sz="3000">
              <a:latin typeface="Times New Roman"/>
              <a:cs typeface="Times New Roman"/>
            </a:endParaRPr>
          </a:p>
          <a:p>
            <a:pPr marL="48895" marR="38100" algn="ctr">
              <a:lnSpc>
                <a:spcPct val="105700"/>
              </a:lnSpc>
              <a:spcBef>
                <a:spcPts val="3375"/>
              </a:spcBef>
              <a:tabLst>
                <a:tab pos="5537835" algn="l"/>
              </a:tabLst>
            </a:pPr>
            <a:r>
              <a:rPr sz="3000" spc="130" dirty="0">
                <a:solidFill>
                  <a:srgbClr val="2F2F2F"/>
                </a:solidFill>
                <a:latin typeface="Times New Roman"/>
                <a:cs typeface="Times New Roman"/>
              </a:rPr>
              <a:t>Decision</a:t>
            </a:r>
            <a:r>
              <a:rPr sz="3000" spc="1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9" dirty="0">
                <a:solidFill>
                  <a:srgbClr val="2F2F2F"/>
                </a:solidFill>
                <a:latin typeface="Times New Roman"/>
                <a:cs typeface="Times New Roman"/>
              </a:rPr>
              <a:t>trees</a:t>
            </a:r>
            <a:r>
              <a:rPr sz="30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50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3000" spc="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70" dirty="0">
                <a:solidFill>
                  <a:srgbClr val="2F2F2F"/>
                </a:solidFill>
                <a:latin typeface="Times New Roman"/>
                <a:cs typeface="Times New Roman"/>
              </a:rPr>
              <a:t>crucial</a:t>
            </a:r>
            <a:r>
              <a:rPr sz="3000" spc="-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75" dirty="0">
                <a:solidFill>
                  <a:srgbClr val="2F2F2F"/>
                </a:solidFill>
                <a:latin typeface="Times New Roman"/>
                <a:cs typeface="Times New Roman"/>
              </a:rPr>
              <a:t>for </a:t>
            </a:r>
            <a:r>
              <a:rPr sz="3000" spc="229" dirty="0">
                <a:solidFill>
                  <a:srgbClr val="2F2F2F"/>
                </a:solidFill>
                <a:latin typeface="Times New Roman"/>
                <a:cs typeface="Times New Roman"/>
              </a:rPr>
              <a:t>their</a:t>
            </a:r>
            <a:r>
              <a:rPr sz="3000" spc="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35" dirty="0">
                <a:solidFill>
                  <a:srgbClr val="2F2F2F"/>
                </a:solidFill>
                <a:latin typeface="Times New Roman"/>
                <a:cs typeface="Times New Roman"/>
              </a:rPr>
              <a:t>simplicity,</a:t>
            </a:r>
            <a:r>
              <a:rPr sz="3000" spc="1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40" dirty="0">
                <a:solidFill>
                  <a:srgbClr val="2F2F2F"/>
                </a:solidFill>
                <a:latin typeface="Times New Roman"/>
                <a:cs typeface="Times New Roman"/>
              </a:rPr>
              <a:t>ability</a:t>
            </a:r>
            <a:r>
              <a:rPr sz="30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5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30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F2F2F"/>
                </a:solidFill>
                <a:latin typeface="Times New Roman"/>
                <a:cs typeface="Times New Roman"/>
              </a:rPr>
              <a:t>handle</a:t>
            </a:r>
            <a:r>
              <a:rPr sz="3000" spc="1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F2F2F"/>
                </a:solidFill>
                <a:latin typeface="Times New Roman"/>
                <a:cs typeface="Times New Roman"/>
              </a:rPr>
              <a:t>non-</a:t>
            </a:r>
            <a:r>
              <a:rPr sz="3000" spc="180" dirty="0">
                <a:solidFill>
                  <a:srgbClr val="2F2F2F"/>
                </a:solidFill>
                <a:latin typeface="Times New Roman"/>
                <a:cs typeface="Times New Roman"/>
              </a:rPr>
              <a:t>linear</a:t>
            </a:r>
            <a:r>
              <a:rPr sz="3000" spc="3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5" dirty="0">
                <a:solidFill>
                  <a:srgbClr val="2F2F2F"/>
                </a:solidFill>
                <a:latin typeface="Times New Roman"/>
                <a:cs typeface="Times New Roman"/>
              </a:rPr>
              <a:t>relationships,</a:t>
            </a:r>
            <a:r>
              <a:rPr sz="3000" spc="-18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20" dirty="0">
                <a:solidFill>
                  <a:srgbClr val="2F2F2F"/>
                </a:solidFill>
                <a:latin typeface="Times New Roman"/>
                <a:cs typeface="Times New Roman"/>
              </a:rPr>
              <a:t>feature </a:t>
            </a:r>
            <a:r>
              <a:rPr sz="3000" spc="225" dirty="0">
                <a:solidFill>
                  <a:srgbClr val="2F2F2F"/>
                </a:solidFill>
                <a:latin typeface="Times New Roman"/>
                <a:cs typeface="Times New Roman"/>
              </a:rPr>
              <a:t>importance</a:t>
            </a:r>
            <a:r>
              <a:rPr sz="3000" spc="1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70" dirty="0">
                <a:solidFill>
                  <a:srgbClr val="2F2F2F"/>
                </a:solidFill>
                <a:latin typeface="Times New Roman"/>
                <a:cs typeface="Times New Roman"/>
              </a:rPr>
              <a:t>identiVncation,</a:t>
            </a:r>
            <a:r>
              <a:rPr sz="3000" spc="-1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6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300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3000" spc="235" dirty="0">
                <a:solidFill>
                  <a:srgbClr val="2F2F2F"/>
                </a:solidFill>
                <a:latin typeface="Times New Roman"/>
                <a:cs typeface="Times New Roman"/>
              </a:rPr>
              <a:t>robustness</a:t>
            </a:r>
            <a:r>
              <a:rPr sz="3000" spc="22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30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95" dirty="0">
                <a:solidFill>
                  <a:srgbClr val="2F2F2F"/>
                </a:solidFill>
                <a:latin typeface="Times New Roman"/>
                <a:cs typeface="Times New Roman"/>
              </a:rPr>
              <a:t>outliers,</a:t>
            </a:r>
            <a:r>
              <a:rPr sz="3000" spc="1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rgbClr val="2F2F2F"/>
                </a:solidFill>
                <a:latin typeface="Times New Roman"/>
                <a:cs typeface="Times New Roman"/>
              </a:rPr>
              <a:t>applicable</a:t>
            </a:r>
            <a:r>
              <a:rPr sz="3000" spc="1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16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3000" spc="1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210" dirty="0">
                <a:solidFill>
                  <a:srgbClr val="2F2F2F"/>
                </a:solidFill>
                <a:latin typeface="Times New Roman"/>
                <a:cs typeface="Times New Roman"/>
              </a:rPr>
              <a:t>both</a:t>
            </a:r>
            <a:r>
              <a:rPr sz="3000" spc="1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2F2F2F"/>
                </a:solidFill>
                <a:latin typeface="Times New Roman"/>
                <a:cs typeface="Times New Roman"/>
              </a:rPr>
              <a:t>classiVncation</a:t>
            </a:r>
            <a:r>
              <a:rPr sz="30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000" spc="-25" dirty="0">
                <a:solidFill>
                  <a:srgbClr val="2F2F2F"/>
                </a:solidFill>
                <a:latin typeface="Times New Roman"/>
                <a:cs typeface="Times New Roman"/>
              </a:rPr>
              <a:t>and </a:t>
            </a:r>
            <a:r>
              <a:rPr sz="2900" spc="245" dirty="0">
                <a:solidFill>
                  <a:srgbClr val="2F2F2F"/>
                </a:solidFill>
                <a:latin typeface="Times New Roman"/>
                <a:cs typeface="Times New Roman"/>
              </a:rPr>
              <a:t>regression</a:t>
            </a:r>
            <a:r>
              <a:rPr sz="2900" spc="2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900" spc="235" dirty="0">
                <a:solidFill>
                  <a:srgbClr val="2F2F2F"/>
                </a:solidFill>
                <a:latin typeface="Times New Roman"/>
                <a:cs typeface="Times New Roman"/>
              </a:rPr>
              <a:t>tasks.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2080" y="4038600"/>
            <a:ext cx="5742432" cy="3218688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356336" y="6644640"/>
            <a:ext cx="2023871" cy="72237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77528" y="4050791"/>
            <a:ext cx="6504432" cy="25146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453615" y="0"/>
            <a:ext cx="3834384" cy="353872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185672" y="7972043"/>
            <a:ext cx="6699884" cy="0"/>
          </a:xfrm>
          <a:custGeom>
            <a:avLst/>
            <a:gdLst/>
            <a:ahLst/>
            <a:cxnLst/>
            <a:rect l="l" t="t" r="r" b="b"/>
            <a:pathLst>
              <a:path w="6699884">
                <a:moveTo>
                  <a:pt x="0" y="0"/>
                </a:moveTo>
                <a:lnTo>
                  <a:pt x="6699504" y="0"/>
                </a:lnTo>
              </a:path>
            </a:pathLst>
          </a:custGeom>
          <a:ln w="9144">
            <a:solidFill>
              <a:srgbClr val="131F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08695" y="1721611"/>
            <a:ext cx="316484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455" dirty="0">
                <a:solidFill>
                  <a:srgbClr val="A10C1F"/>
                </a:solidFill>
                <a:latin typeface="Calibri"/>
                <a:cs typeface="Calibri"/>
              </a:rPr>
              <a:t>Pictures</a:t>
            </a:r>
            <a:r>
              <a:rPr sz="5400" spc="245" dirty="0">
                <a:solidFill>
                  <a:srgbClr val="A10C1F"/>
                </a:solidFill>
                <a:latin typeface="Calibri"/>
                <a:cs typeface="Calibri"/>
              </a:rPr>
              <a:t> </a:t>
            </a:r>
            <a:r>
              <a:rPr sz="5400" spc="250" dirty="0">
                <a:solidFill>
                  <a:srgbClr val="A10C1F"/>
                </a:solidFill>
                <a:latin typeface="Calibri"/>
                <a:cs typeface="Calibri"/>
              </a:rPr>
              <a:t>: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24019" y="7022338"/>
            <a:ext cx="109410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161616"/>
                </a:solidFill>
                <a:latin typeface="Arial MT"/>
                <a:cs typeface="Arial MT"/>
              </a:rPr>
              <a:t>Leof</a:t>
            </a:r>
            <a:r>
              <a:rPr sz="1750" spc="204" dirty="0">
                <a:solidFill>
                  <a:srgbClr val="161616"/>
                </a:solidFill>
                <a:latin typeface="Arial MT"/>
                <a:cs typeface="Arial MT"/>
              </a:rPr>
              <a:t> </a:t>
            </a:r>
            <a:r>
              <a:rPr sz="1750" spc="-20" dirty="0">
                <a:solidFill>
                  <a:srgbClr val="0F0F0F"/>
                </a:solidFill>
                <a:latin typeface="Arial MT"/>
                <a:cs typeface="Arial MT"/>
              </a:rPr>
              <a:t>Node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72987" y="7022338"/>
            <a:ext cx="1090930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solidFill>
                  <a:srgbClr val="0F0F0F"/>
                </a:solidFill>
                <a:latin typeface="Arial MT"/>
                <a:cs typeface="Arial MT"/>
              </a:rPr>
              <a:t>Leof</a:t>
            </a:r>
            <a:r>
              <a:rPr sz="1750" spc="180" dirty="0">
                <a:solidFill>
                  <a:srgbClr val="0F0F0F"/>
                </a:solidFill>
                <a:latin typeface="Arial MT"/>
                <a:cs typeface="Arial MT"/>
              </a:rPr>
              <a:t> </a:t>
            </a:r>
            <a:r>
              <a:rPr sz="1750" spc="-20" dirty="0">
                <a:solidFill>
                  <a:srgbClr val="0F0F0F"/>
                </a:solidFill>
                <a:latin typeface="Arial MT"/>
                <a:cs typeface="Arial MT"/>
              </a:rPr>
              <a:t>Node</a:t>
            </a:r>
            <a:endParaRPr sz="175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47061" y="4789423"/>
            <a:ext cx="87820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Arial MT"/>
                <a:cs typeface="Arial MT"/>
              </a:rPr>
              <a:t>I</a:t>
            </a:r>
            <a:r>
              <a:rPr sz="1500" spc="305" dirty="0">
                <a:latin typeface="Arial MT"/>
                <a:cs typeface="Arial MT"/>
              </a:rPr>
              <a:t> </a:t>
            </a:r>
            <a:r>
              <a:rPr sz="1500" spc="-260" dirty="0">
                <a:solidFill>
                  <a:srgbClr val="B32626"/>
                </a:solidFill>
                <a:latin typeface="Arial MT"/>
                <a:cs typeface="Arial MT"/>
              </a:rPr>
              <a:t>Sub—</a:t>
            </a:r>
            <a:r>
              <a:rPr sz="1500" spc="-155" dirty="0">
                <a:solidFill>
                  <a:srgbClr val="B32626"/>
                </a:solidFill>
                <a:latin typeface="Arial MT"/>
                <a:cs typeface="Arial MT"/>
              </a:rPr>
              <a:t>Tree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50458" y="4911344"/>
            <a:ext cx="124015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 MT"/>
                <a:cs typeface="Arial MT"/>
              </a:rPr>
              <a:t>Decision</a:t>
            </a:r>
            <a:r>
              <a:rPr sz="1500" spc="-15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Node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064018" y="3667759"/>
            <a:ext cx="123698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25" dirty="0">
                <a:latin typeface="Arial MT"/>
                <a:cs typeface="Arial MT"/>
              </a:rPr>
              <a:t>Decision</a:t>
            </a:r>
            <a:r>
              <a:rPr sz="1500" spc="-40" dirty="0">
                <a:latin typeface="Arial MT"/>
                <a:cs typeface="Arial MT"/>
              </a:rPr>
              <a:t> </a:t>
            </a:r>
            <a:r>
              <a:rPr sz="1500" spc="-20" dirty="0">
                <a:latin typeface="Arial MT"/>
                <a:cs typeface="Arial MT"/>
              </a:rPr>
              <a:t>Node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185151" y="3667759"/>
            <a:ext cx="8959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45" dirty="0">
                <a:solidFill>
                  <a:srgbClr val="D85454"/>
                </a:solidFill>
                <a:latin typeface="Arial MT"/>
                <a:cs typeface="Arial MT"/>
              </a:rPr>
              <a:t>Root</a:t>
            </a:r>
            <a:r>
              <a:rPr sz="1500" spc="-40" dirty="0">
                <a:solidFill>
                  <a:srgbClr val="D85454"/>
                </a:solidFill>
                <a:latin typeface="Arial MT"/>
                <a:cs typeface="Arial MT"/>
              </a:rPr>
              <a:t> </a:t>
            </a:r>
            <a:r>
              <a:rPr sz="1500" spc="-25" dirty="0">
                <a:solidFill>
                  <a:srgbClr val="DB6464"/>
                </a:solidFill>
                <a:latin typeface="Arial MT"/>
                <a:cs typeface="Arial MT"/>
              </a:rPr>
              <a:t>Node</a:t>
            </a:r>
            <a:endParaRPr sz="15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085381" y="7520178"/>
            <a:ext cx="86233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80" dirty="0">
                <a:latin typeface="Arial MT"/>
                <a:cs typeface="Arial MT"/>
              </a:rPr>
              <a:t>Leaf</a:t>
            </a:r>
            <a:r>
              <a:rPr sz="1550" spc="-75" dirty="0">
                <a:latin typeface="Arial MT"/>
                <a:cs typeface="Arial MT"/>
              </a:rPr>
              <a:t> </a:t>
            </a:r>
            <a:r>
              <a:rPr sz="1550" spc="-35" dirty="0">
                <a:latin typeface="Arial MT"/>
                <a:cs typeface="Arial MT"/>
              </a:rPr>
              <a:t>Node</a:t>
            </a:r>
            <a:endParaRPr sz="155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652052" y="7520178"/>
            <a:ext cx="86233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80" dirty="0">
                <a:latin typeface="Arial MT"/>
                <a:cs typeface="Arial MT"/>
              </a:rPr>
              <a:t>Leaf</a:t>
            </a:r>
            <a:r>
              <a:rPr sz="1550" spc="-75" dirty="0">
                <a:latin typeface="Arial MT"/>
                <a:cs typeface="Arial MT"/>
              </a:rPr>
              <a:t> </a:t>
            </a:r>
            <a:r>
              <a:rPr sz="1550" spc="-35" dirty="0">
                <a:latin typeface="Arial MT"/>
                <a:cs typeface="Arial MT"/>
              </a:rPr>
              <a:t>Node</a:t>
            </a:r>
            <a:endParaRPr sz="15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4439" y="3227832"/>
              <a:ext cx="5236464" cy="441959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286743" y="7421880"/>
            <a:ext cx="597407" cy="179831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5600" spc="110" dirty="0"/>
              <a:t>CODE</a:t>
            </a:r>
            <a:r>
              <a:rPr sz="5600" spc="-60" dirty="0"/>
              <a:t> </a:t>
            </a:r>
            <a:r>
              <a:rPr sz="5600" spc="-10" dirty="0"/>
              <a:t>SNIPPET</a:t>
            </a:r>
            <a:endParaRPr sz="5600"/>
          </a:p>
        </p:txBody>
      </p:sp>
      <p:sp>
        <p:nvSpPr>
          <p:cNvPr id="7" name="object 7"/>
          <p:cNvSpPr txBox="1"/>
          <p:nvPr/>
        </p:nvSpPr>
        <p:spPr>
          <a:xfrm>
            <a:off x="1212118" y="2291842"/>
            <a:ext cx="5614670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68375" marR="5080" indent="-956310">
              <a:lnSpc>
                <a:spcPct val="126899"/>
              </a:lnSpc>
              <a:spcBef>
                <a:spcPts val="100"/>
              </a:spcBef>
              <a:tabLst>
                <a:tab pos="1824989" algn="l"/>
                <a:tab pos="2232660" algn="l"/>
                <a:tab pos="2752725" algn="l"/>
                <a:tab pos="3710304" algn="l"/>
                <a:tab pos="4220210" algn="l"/>
              </a:tabLst>
            </a:pPr>
            <a:r>
              <a:rPr sz="1450" dirty="0">
                <a:solidFill>
                  <a:srgbClr val="698EB1"/>
                </a:solidFill>
                <a:latin typeface="Calibri"/>
                <a:cs typeface="Calibri"/>
              </a:rPr>
              <a:t>6</a:t>
            </a:r>
            <a:r>
              <a:rPr sz="1450" spc="105" dirty="0">
                <a:solidFill>
                  <a:srgbClr val="698EB1"/>
                </a:solidFill>
                <a:latin typeface="Calibri"/>
                <a:cs typeface="Calibri"/>
              </a:rPr>
              <a:t>  </a:t>
            </a:r>
            <a:r>
              <a:rPr sz="1450" spc="130" dirty="0">
                <a:solidFill>
                  <a:srgbClr val="698080"/>
                </a:solidFill>
                <a:latin typeface="Calibri"/>
                <a:cs typeface="Calibri"/>
              </a:rPr>
              <a:t>6pL*£</a:t>
            </a:r>
            <a:r>
              <a:rPr sz="1450" spc="480" dirty="0">
                <a:solidFill>
                  <a:srgbClr val="698080"/>
                </a:solidFill>
                <a:latin typeface="Calibri"/>
                <a:cs typeface="Calibri"/>
              </a:rPr>
              <a:t> </a:t>
            </a:r>
            <a:r>
              <a:rPr sz="1450" i="1" spc="90" dirty="0">
                <a:solidFill>
                  <a:srgbClr val="69B1DF"/>
                </a:solidFill>
                <a:latin typeface="Calibri"/>
                <a:cs typeface="Calibri"/>
              </a:rPr>
              <a:t>the</a:t>
            </a:r>
            <a:r>
              <a:rPr sz="1450" i="1" dirty="0">
                <a:solidFill>
                  <a:srgbClr val="69B1DF"/>
                </a:solidFill>
                <a:latin typeface="Calibri"/>
                <a:cs typeface="Calibri"/>
              </a:rPr>
              <a:t>	</a:t>
            </a:r>
            <a:r>
              <a:rPr sz="1450" dirty="0">
                <a:solidFill>
                  <a:srgbClr val="8CC6F4"/>
                </a:solidFill>
                <a:latin typeface="Calibri"/>
                <a:cs typeface="Calibri"/>
              </a:rPr>
              <a:t>TzrLo</a:t>
            </a:r>
            <a:r>
              <a:rPr sz="1450" spc="105" dirty="0">
                <a:solidFill>
                  <a:srgbClr val="8CC6F4"/>
                </a:solidFill>
                <a:latin typeface="Calibri"/>
                <a:cs typeface="Calibri"/>
              </a:rPr>
              <a:t>  </a:t>
            </a:r>
            <a:r>
              <a:rPr sz="1450" spc="100" dirty="0">
                <a:solidFill>
                  <a:srgbClr val="69B1DF"/>
                </a:solidFill>
                <a:latin typeface="Calibri"/>
                <a:cs typeface="Calibri"/>
              </a:rPr>
              <a:t>Vrzrtning</a:t>
            </a:r>
            <a:r>
              <a:rPr sz="1450" spc="110" dirty="0">
                <a:solidFill>
                  <a:srgbClr val="69B1DF"/>
                </a:solidFill>
                <a:latin typeface="Calibri"/>
                <a:cs typeface="Calibri"/>
              </a:rPr>
              <a:t>  </a:t>
            </a:r>
            <a:r>
              <a:rPr sz="1450" dirty="0">
                <a:solidFill>
                  <a:srgbClr val="8CC6F4"/>
                </a:solidFill>
                <a:latin typeface="Calibri"/>
                <a:cs typeface="Calibri"/>
              </a:rPr>
              <a:t>azzd</a:t>
            </a:r>
            <a:r>
              <a:rPr sz="1450" spc="405" dirty="0">
                <a:solidFill>
                  <a:srgbClr val="8CC6F4"/>
                </a:solidFill>
                <a:latin typeface="Calibri"/>
                <a:cs typeface="Calibri"/>
              </a:rPr>
              <a:t> </a:t>
            </a:r>
            <a:r>
              <a:rPr sz="1450" spc="-25" dirty="0">
                <a:solidFill>
                  <a:srgbClr val="69B1DF"/>
                </a:solidFill>
                <a:latin typeface="Calibri"/>
                <a:cs typeface="Calibri"/>
              </a:rPr>
              <a:t>les</a:t>
            </a:r>
            <a:r>
              <a:rPr sz="1450" dirty="0">
                <a:solidFill>
                  <a:srgbClr val="69B1DF"/>
                </a:solidFill>
                <a:latin typeface="Calibri"/>
                <a:cs typeface="Calibri"/>
              </a:rPr>
              <a:t>	zzg</a:t>
            </a:r>
            <a:r>
              <a:rPr sz="1450" spc="355" dirty="0">
                <a:solidFill>
                  <a:srgbClr val="69B1DF"/>
                </a:solidFill>
                <a:latin typeface="Calibri"/>
                <a:cs typeface="Calibri"/>
              </a:rPr>
              <a:t> </a:t>
            </a:r>
            <a:r>
              <a:rPr sz="1450" spc="130" dirty="0">
                <a:solidFill>
                  <a:srgbClr val="838383"/>
                </a:solidFill>
                <a:latin typeface="Calibri"/>
                <a:cs typeface="Calibri"/>
              </a:rPr>
              <a:t>se6s </a:t>
            </a:r>
            <a:r>
              <a:rPr sz="1450" dirty="0">
                <a:solidFill>
                  <a:srgbClr val="1F67AA"/>
                </a:solidFill>
                <a:latin typeface="Calibri"/>
                <a:cs typeface="Calibri"/>
              </a:rPr>
              <a:t>X_1est::,</a:t>
            </a:r>
            <a:r>
              <a:rPr sz="1450" spc="320" dirty="0">
                <a:solidFill>
                  <a:srgbClr val="1F67AA"/>
                </a:solidFill>
                <a:latin typeface="Calibri"/>
                <a:cs typeface="Calibri"/>
              </a:rPr>
              <a:t>  </a:t>
            </a:r>
            <a:r>
              <a:rPr sz="1450" spc="-25" dirty="0">
                <a:solidFill>
                  <a:srgbClr val="1F1F8E"/>
                </a:solidFill>
                <a:latin typeface="Calibri"/>
                <a:cs typeface="Calibri"/>
              </a:rPr>
              <a:t>y_1</a:t>
            </a:r>
            <a:r>
              <a:rPr sz="1450" dirty="0">
                <a:solidFill>
                  <a:srgbClr val="1F1F8E"/>
                </a:solidFill>
                <a:latin typeface="Calibri"/>
                <a:cs typeface="Calibri"/>
              </a:rPr>
              <a:t>	</a:t>
            </a:r>
            <a:r>
              <a:rPr sz="1450" spc="-25" dirty="0">
                <a:solidFill>
                  <a:srgbClr val="1F1F8E"/>
                </a:solidFill>
                <a:latin typeface="Calibri"/>
                <a:cs typeface="Calibri"/>
              </a:rPr>
              <a:t>aln</a:t>
            </a:r>
            <a:r>
              <a:rPr sz="1450" dirty="0">
                <a:solidFill>
                  <a:srgbClr val="1F1F8E"/>
                </a:solidFill>
                <a:latin typeface="Calibri"/>
                <a:cs typeface="Calibri"/>
              </a:rPr>
              <a:t>	</a:t>
            </a:r>
            <a:r>
              <a:rPr sz="1450" spc="110" dirty="0">
                <a:solidFill>
                  <a:srgbClr val="1F1F8E"/>
                </a:solidFill>
                <a:latin typeface="Calibri"/>
                <a:cs typeface="Calibri"/>
              </a:rPr>
              <a:t>y_6es1</a:t>
            </a:r>
            <a:r>
              <a:rPr sz="1450" dirty="0">
                <a:solidFill>
                  <a:srgbClr val="1F1F8E"/>
                </a:solidFill>
                <a:latin typeface="Calibri"/>
                <a:cs typeface="Calibri"/>
              </a:rPr>
              <a:t>	</a:t>
            </a:r>
            <a:r>
              <a:rPr sz="1450" spc="55" dirty="0">
                <a:solidFill>
                  <a:srgbClr val="1F1F1F"/>
                </a:solidFill>
                <a:latin typeface="Calibri"/>
                <a:cs typeface="Calibri"/>
              </a:rPr>
              <a:t>t:va?ri_t:est:_sp11t:(X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997688" y="2631693"/>
            <a:ext cx="1783080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5280" algn="l"/>
              </a:tabLst>
            </a:pPr>
            <a:r>
              <a:rPr sz="1450" spc="35" dirty="0">
                <a:solidFill>
                  <a:srgbClr val="1F8CC4"/>
                </a:solidFill>
                <a:latin typeface="Calibri"/>
                <a:cs typeface="Calibri"/>
              </a:rPr>
              <a:t>y,</a:t>
            </a:r>
            <a:r>
              <a:rPr sz="1450" dirty="0">
                <a:solidFill>
                  <a:srgbClr val="1F8CC4"/>
                </a:solidFill>
                <a:latin typeface="Calibri"/>
                <a:cs typeface="Calibri"/>
              </a:rPr>
              <a:t>	</a:t>
            </a:r>
            <a:r>
              <a:rPr sz="1450" spc="165" dirty="0">
                <a:solidFill>
                  <a:srgbClr val="8EC6F4"/>
                </a:solidFill>
                <a:latin typeface="Calibri"/>
                <a:cs typeface="Calibri"/>
              </a:rPr>
              <a:t>fest:_s1zeW.</a:t>
            </a:r>
            <a:r>
              <a:rPr sz="1450" spc="-30" dirty="0">
                <a:solidFill>
                  <a:srgbClr val="8EC6F4"/>
                </a:solidFill>
                <a:latin typeface="Calibri"/>
                <a:cs typeface="Calibri"/>
              </a:rPr>
              <a:t> </a:t>
            </a:r>
            <a:r>
              <a:rPr sz="1450" spc="110" dirty="0">
                <a:solidFill>
                  <a:srgbClr val="4FB6DD"/>
                </a:solidFill>
                <a:latin typeface="Calibri"/>
                <a:cs typeface="Calibri"/>
              </a:rPr>
              <a:t>2,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91963" y="2631693"/>
            <a:ext cx="1608455" cy="2463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50" spc="60" dirty="0">
                <a:solidFill>
                  <a:srgbClr val="64AAE1"/>
                </a:solidFill>
                <a:latin typeface="Calibri"/>
                <a:cs typeface="Calibri"/>
              </a:rPr>
              <a:t>andon_st::at:eW2)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03765" y="3692397"/>
            <a:ext cx="4980940" cy="10598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480">
              <a:lnSpc>
                <a:spcPct val="100000"/>
              </a:lnSpc>
              <a:spcBef>
                <a:spcPts val="100"/>
              </a:spcBef>
            </a:pPr>
            <a:r>
              <a:rPr sz="1450" spc="175" dirty="0">
                <a:solidFill>
                  <a:srgbClr val="1F1F1F"/>
                </a:solidFill>
                <a:latin typeface="Arial MT"/>
                <a:cs typeface="Arial MT"/>
              </a:rPr>
              <a:t>Ot_model.fit(X_train,</a:t>
            </a:r>
            <a:r>
              <a:rPr sz="1450" spc="85" dirty="0">
                <a:solidFill>
                  <a:srgbClr val="1F1F1F"/>
                </a:solidFill>
                <a:latin typeface="Arial MT"/>
                <a:cs typeface="Arial MT"/>
              </a:rPr>
              <a:t>  </a:t>
            </a:r>
            <a:r>
              <a:rPr sz="1450" spc="185" dirty="0">
                <a:solidFill>
                  <a:srgbClr val="1F8CC4"/>
                </a:solidFill>
                <a:latin typeface="Arial MT"/>
                <a:cs typeface="Arial MT"/>
              </a:rPr>
              <a:t>y_train)</a:t>
            </a:r>
            <a:endParaRPr sz="14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55"/>
              </a:spcBef>
            </a:pPr>
            <a:endParaRPr sz="1450">
              <a:latin typeface="Arial MT"/>
              <a:cs typeface="Arial MT"/>
            </a:endParaRPr>
          </a:p>
          <a:p>
            <a:pPr marL="27305" marR="5080" indent="-15240">
              <a:lnSpc>
                <a:spcPct val="112300"/>
              </a:lnSpc>
              <a:spcBef>
                <a:spcPts val="5"/>
              </a:spcBef>
              <a:tabLst>
                <a:tab pos="666115" algn="l"/>
                <a:tab pos="3065145" algn="l"/>
              </a:tabLst>
            </a:pPr>
            <a:r>
              <a:rPr sz="1550" spc="310" dirty="0">
                <a:solidFill>
                  <a:srgbClr val="698EB1"/>
                </a:solidFill>
                <a:latin typeface="Courier New"/>
                <a:cs typeface="Courier New"/>
              </a:rPr>
              <a:t>#</a:t>
            </a:r>
            <a:r>
              <a:rPr sz="1550" spc="-475" dirty="0">
                <a:solidFill>
                  <a:srgbClr val="698EB1"/>
                </a:solidFill>
                <a:latin typeface="Courier New"/>
                <a:cs typeface="Courier New"/>
              </a:rPr>
              <a:t> </a:t>
            </a:r>
            <a:r>
              <a:rPr sz="1550" spc="-85" dirty="0">
                <a:solidFill>
                  <a:srgbClr val="8CC6F4"/>
                </a:solidFill>
                <a:latin typeface="Courier New"/>
                <a:cs typeface="Courier New"/>
              </a:rPr>
              <a:t>NbAe</a:t>
            </a:r>
            <a:r>
              <a:rPr sz="1550" spc="-180" dirty="0">
                <a:solidFill>
                  <a:srgbClr val="8CC6F4"/>
                </a:solidFill>
                <a:latin typeface="Courier New"/>
                <a:cs typeface="Courier New"/>
              </a:rPr>
              <a:t> </a:t>
            </a:r>
            <a:r>
              <a:rPr sz="1550" spc="-105" dirty="0">
                <a:solidFill>
                  <a:srgbClr val="69B1DF"/>
                </a:solidFill>
                <a:latin typeface="Courier New"/>
                <a:cs typeface="Courier New"/>
              </a:rPr>
              <a:t>predictzons</a:t>
            </a:r>
            <a:r>
              <a:rPr sz="1550" spc="-75" dirty="0">
                <a:solidFill>
                  <a:srgbClr val="69B1DF"/>
                </a:solidFill>
                <a:latin typeface="Courier New"/>
                <a:cs typeface="Courier New"/>
              </a:rPr>
              <a:t> </a:t>
            </a:r>
            <a:r>
              <a:rPr sz="1550" spc="-100" dirty="0">
                <a:solidFill>
                  <a:srgbClr val="3F9EC8"/>
                </a:solidFill>
                <a:latin typeface="Courier New"/>
                <a:cs typeface="Courier New"/>
              </a:rPr>
              <a:t>uszzg</a:t>
            </a:r>
            <a:r>
              <a:rPr sz="1550" spc="-145" dirty="0">
                <a:solidFill>
                  <a:srgbClr val="3F9EC8"/>
                </a:solidFill>
                <a:latin typeface="Courier New"/>
                <a:cs typeface="Courier New"/>
              </a:rPr>
              <a:t> </a:t>
            </a:r>
            <a:r>
              <a:rPr sz="1550" spc="-50" dirty="0">
                <a:solidFill>
                  <a:srgbClr val="8CC6F4"/>
                </a:solidFill>
                <a:latin typeface="Courier New"/>
                <a:cs typeface="Courier New"/>
              </a:rPr>
              <a:t>U</a:t>
            </a:r>
            <a:r>
              <a:rPr sz="1550" dirty="0">
                <a:solidFill>
                  <a:srgbClr val="8CC6F4"/>
                </a:solidFill>
                <a:latin typeface="Courier New"/>
                <a:cs typeface="Courier New"/>
              </a:rPr>
              <a:t>	</a:t>
            </a:r>
            <a:r>
              <a:rPr sz="1550" spc="-90" dirty="0">
                <a:solidFill>
                  <a:srgbClr val="3F8EB1"/>
                </a:solidFill>
                <a:latin typeface="Courier New"/>
                <a:cs typeface="Courier New"/>
              </a:rPr>
              <a:t>Oeciszon</a:t>
            </a:r>
            <a:r>
              <a:rPr sz="1550" spc="-55" dirty="0">
                <a:solidFill>
                  <a:srgbClr val="3F8EB1"/>
                </a:solidFill>
                <a:latin typeface="Courier New"/>
                <a:cs typeface="Courier New"/>
              </a:rPr>
              <a:t> </a:t>
            </a:r>
            <a:r>
              <a:rPr sz="1550" spc="-130" dirty="0">
                <a:solidFill>
                  <a:srgbClr val="8CC6F4"/>
                </a:solidFill>
                <a:latin typeface="Courier New"/>
                <a:cs typeface="Courier New"/>
              </a:rPr>
              <a:t>Tree</a:t>
            </a:r>
            <a:r>
              <a:rPr sz="1550" spc="-280" dirty="0">
                <a:solidFill>
                  <a:srgbClr val="8CC6F4"/>
                </a:solidFill>
                <a:latin typeface="Courier New"/>
                <a:cs typeface="Courier New"/>
              </a:rPr>
              <a:t> </a:t>
            </a:r>
            <a:r>
              <a:rPr sz="1550" spc="-220" dirty="0">
                <a:solidFill>
                  <a:srgbClr val="3F8EB1"/>
                </a:solidFill>
                <a:latin typeface="Courier New"/>
                <a:cs typeface="Courier New"/>
              </a:rPr>
              <a:t>sam!e </a:t>
            </a:r>
            <a:r>
              <a:rPr sz="1550" spc="-25" dirty="0">
                <a:solidFill>
                  <a:srgbClr val="AADDF4"/>
                </a:solidFill>
                <a:latin typeface="Courier New"/>
                <a:cs typeface="Courier New"/>
              </a:rPr>
              <a:t>dtp</a:t>
            </a:r>
            <a:r>
              <a:rPr sz="1550" dirty="0">
                <a:solidFill>
                  <a:srgbClr val="AADDF4"/>
                </a:solidFill>
                <a:latin typeface="Courier New"/>
                <a:cs typeface="Courier New"/>
              </a:rPr>
              <a:t>	</a:t>
            </a:r>
            <a:r>
              <a:rPr sz="1550" spc="-130" dirty="0">
                <a:solidFill>
                  <a:srgbClr val="AADDF4"/>
                </a:solidFill>
                <a:latin typeface="Courier New"/>
                <a:cs typeface="Courier New"/>
              </a:rPr>
              <a:t>ned</a:t>
            </a:r>
            <a:r>
              <a:rPr sz="1550" spc="-85" dirty="0">
                <a:solidFill>
                  <a:srgbClr val="AADDF4"/>
                </a:solidFill>
                <a:latin typeface="Courier New"/>
                <a:cs typeface="Courier New"/>
              </a:rPr>
              <a:t> </a:t>
            </a:r>
            <a:r>
              <a:rPr sz="1550" spc="-130" dirty="0">
                <a:solidFill>
                  <a:srgbClr val="D182FF"/>
                </a:solidFill>
                <a:latin typeface="Courier New"/>
                <a:cs typeface="Courier New"/>
              </a:rPr>
              <a:t>= </a:t>
            </a:r>
            <a:r>
              <a:rPr sz="1550" spc="-60" dirty="0">
                <a:solidFill>
                  <a:srgbClr val="1F1F1F"/>
                </a:solidFill>
                <a:latin typeface="Courier New"/>
                <a:cs typeface="Courier New"/>
              </a:rPr>
              <a:t>dt_nodel.predict(X_test)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99370" y="4211573"/>
            <a:ext cx="5991225" cy="1998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912494">
              <a:lnSpc>
                <a:spcPct val="100000"/>
              </a:lnSpc>
              <a:spcBef>
                <a:spcPts val="100"/>
              </a:spcBef>
              <a:tabLst>
                <a:tab pos="2353945" algn="l"/>
                <a:tab pos="4752975" algn="l"/>
              </a:tabLst>
            </a:pPr>
            <a:r>
              <a:rPr sz="3650" spc="215" dirty="0">
                <a:solidFill>
                  <a:srgbClr val="3D3D3D"/>
                </a:solidFill>
                <a:latin typeface="Arial MT"/>
                <a:cs typeface="Arial MT"/>
              </a:rPr>
              <a:t>Traln</a:t>
            </a:r>
            <a:r>
              <a:rPr sz="3650" dirty="0">
                <a:solidFill>
                  <a:srgbClr val="3D3D3D"/>
                </a:solidFill>
                <a:latin typeface="Arial MT"/>
                <a:cs typeface="Arial MT"/>
              </a:rPr>
              <a:t>	</a:t>
            </a:r>
            <a:r>
              <a:rPr sz="3650" spc="55" dirty="0">
                <a:solidFill>
                  <a:srgbClr val="2D2D2D"/>
                </a:solidFill>
                <a:latin typeface="Arial MT"/>
                <a:cs typeface="Arial MT"/>
              </a:rPr>
              <a:t>Accuracy:</a:t>
            </a:r>
            <a:r>
              <a:rPr sz="3650" dirty="0">
                <a:solidFill>
                  <a:srgbClr val="2D2D2D"/>
                </a:solidFill>
                <a:latin typeface="Arial MT"/>
                <a:cs typeface="Arial MT"/>
              </a:rPr>
              <a:t>	</a:t>
            </a:r>
            <a:r>
              <a:rPr sz="3650" spc="55" dirty="0">
                <a:solidFill>
                  <a:srgbClr val="484848"/>
                </a:solidFill>
                <a:latin typeface="Arial MT"/>
                <a:cs typeface="Arial MT"/>
              </a:rPr>
              <a:t>1.</a:t>
            </a:r>
            <a:r>
              <a:rPr sz="3650" spc="85" dirty="0">
                <a:solidFill>
                  <a:srgbClr val="484848"/>
                </a:solidFill>
                <a:latin typeface="Arial MT"/>
                <a:cs typeface="Arial MT"/>
              </a:rPr>
              <a:t> </a:t>
            </a:r>
            <a:r>
              <a:rPr sz="3650" spc="-715" dirty="0">
                <a:solidFill>
                  <a:srgbClr val="1F1F1F"/>
                </a:solidFill>
                <a:latin typeface="Arial MT"/>
                <a:cs typeface="Arial MT"/>
              </a:rPr>
              <a:t>£t</a:t>
            </a:r>
            <a:endParaRPr sz="3650">
              <a:latin typeface="Arial MT"/>
              <a:cs typeface="Arial MT"/>
            </a:endParaRPr>
          </a:p>
          <a:p>
            <a:pPr marL="885190">
              <a:lnSpc>
                <a:spcPct val="100000"/>
              </a:lnSpc>
              <a:spcBef>
                <a:spcPts val="200"/>
              </a:spcBef>
              <a:tabLst>
                <a:tab pos="2103755" algn="l"/>
                <a:tab pos="4536440" algn="l"/>
              </a:tabLst>
            </a:pPr>
            <a:r>
              <a:rPr sz="3750" spc="-20" dirty="0">
                <a:solidFill>
                  <a:srgbClr val="282828"/>
                </a:solidFill>
                <a:latin typeface="Arial MT"/>
                <a:cs typeface="Arial MT"/>
              </a:rPr>
              <a:t>Test</a:t>
            </a:r>
            <a:r>
              <a:rPr sz="3750" dirty="0">
                <a:solidFill>
                  <a:srgbClr val="282828"/>
                </a:solidFill>
                <a:latin typeface="Arial MT"/>
                <a:cs typeface="Arial MT"/>
              </a:rPr>
              <a:t>	</a:t>
            </a:r>
            <a:r>
              <a:rPr sz="3750" spc="-10" dirty="0">
                <a:solidFill>
                  <a:srgbClr val="2A2A2A"/>
                </a:solidFill>
                <a:latin typeface="Arial MT"/>
                <a:cs typeface="Arial MT"/>
              </a:rPr>
              <a:t>Accuracy:</a:t>
            </a:r>
            <a:r>
              <a:rPr sz="3750" dirty="0">
                <a:solidFill>
                  <a:srgbClr val="2A2A2A"/>
                </a:solidFill>
                <a:latin typeface="Arial MT"/>
                <a:cs typeface="Arial MT"/>
              </a:rPr>
              <a:t>	</a:t>
            </a:r>
            <a:r>
              <a:rPr sz="3750" spc="-20" dirty="0">
                <a:solidFill>
                  <a:srgbClr val="1A1A1A"/>
                </a:solidFill>
                <a:latin typeface="Arial MT"/>
                <a:cs typeface="Arial MT"/>
              </a:rPr>
              <a:t>ä.718å</a:t>
            </a:r>
            <a:endParaRPr sz="3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690"/>
              </a:spcBef>
            </a:pPr>
            <a:r>
              <a:rPr sz="2300" spc="-165" dirty="0">
                <a:solidFill>
                  <a:srgbClr val="1C1C1C"/>
                </a:solidFill>
                <a:latin typeface="Courier New"/>
                <a:cs typeface="Courier New"/>
              </a:rPr>
              <a:t>Classification</a:t>
            </a:r>
            <a:r>
              <a:rPr sz="2300" spc="-75" dirty="0">
                <a:solidFill>
                  <a:srgbClr val="1C1C1C"/>
                </a:solidFill>
                <a:latin typeface="Courier New"/>
                <a:cs typeface="Courier New"/>
              </a:rPr>
              <a:t> </a:t>
            </a:r>
            <a:r>
              <a:rPr sz="2300" spc="-40" dirty="0">
                <a:solidFill>
                  <a:srgbClr val="131313"/>
                </a:solidFill>
                <a:latin typeface="Courier New"/>
                <a:cs typeface="Courier New"/>
              </a:rPr>
              <a:t>Report:</a:t>
            </a:r>
            <a:endParaRPr sz="2300">
              <a:latin typeface="Courier New"/>
              <a:cs typeface="Courier New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8278937" y="6249061"/>
          <a:ext cx="8300085" cy="2899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7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300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38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7210">
                <a:tc row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1310" algn="r">
                        <a:lnSpc>
                          <a:spcPts val="2375"/>
                        </a:lnSpc>
                      </a:pPr>
                      <a:r>
                        <a:rPr sz="2300" spc="-95" dirty="0">
                          <a:solidFill>
                            <a:srgbClr val="212121"/>
                          </a:solidFill>
                          <a:latin typeface="Courier New"/>
                          <a:cs typeface="Courier New"/>
                        </a:rPr>
                        <a:t>precision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60020" algn="r">
                        <a:lnSpc>
                          <a:spcPts val="2375"/>
                        </a:lnSpc>
                      </a:pPr>
                      <a:r>
                        <a:rPr sz="2300" spc="-30" dirty="0">
                          <a:solidFill>
                            <a:srgbClr val="2A2A2A"/>
                          </a:solidFill>
                          <a:latin typeface="Courier New"/>
                          <a:cs typeface="Courier New"/>
                        </a:rPr>
                        <a:t>recall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0" algn="r">
                        <a:lnSpc>
                          <a:spcPts val="2375"/>
                        </a:lnSpc>
                      </a:pPr>
                      <a:r>
                        <a:rPr sz="2300" spc="-165" dirty="0">
                          <a:solidFill>
                            <a:srgbClr val="1F1F1F"/>
                          </a:solidFill>
                          <a:latin typeface="Courier New"/>
                          <a:cs typeface="Courier New"/>
                        </a:rPr>
                        <a:t>fl-</a:t>
                      </a:r>
                      <a:r>
                        <a:rPr sz="2300" spc="-10" dirty="0">
                          <a:solidFill>
                            <a:srgbClr val="1F1F1F"/>
                          </a:solidFill>
                          <a:latin typeface="Courier New"/>
                          <a:cs typeface="Courier New"/>
                        </a:rPr>
                        <a:t>score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54610" algn="r">
                        <a:lnSpc>
                          <a:spcPts val="2375"/>
                        </a:lnSpc>
                      </a:pPr>
                      <a:r>
                        <a:rPr sz="2300" spc="-50" dirty="0">
                          <a:solidFill>
                            <a:srgbClr val="3B3B3B"/>
                          </a:solidFill>
                          <a:latin typeface="Courier New"/>
                          <a:cs typeface="Courier New"/>
                        </a:rPr>
                        <a:t>support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372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43510" algn="r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350" spc="-20" dirty="0">
                          <a:solidFill>
                            <a:srgbClr val="1F1F1F"/>
                          </a:solidFill>
                          <a:latin typeface="Courier New"/>
                          <a:cs typeface="Courier New"/>
                        </a:rPr>
                        <a:t>0.78</a:t>
                      </a:r>
                      <a:endParaRPr sz="2350">
                        <a:latin typeface="Courier New"/>
                        <a:cs typeface="Courier New"/>
                      </a:endParaRPr>
                    </a:p>
                  </a:txBody>
                  <a:tcPr marL="0" marR="0" marT="156845" marB="0"/>
                </a:tc>
                <a:tc>
                  <a:txBody>
                    <a:bodyPr/>
                    <a:lstStyle/>
                    <a:p>
                      <a:pPr marR="224790" algn="r">
                        <a:lnSpc>
                          <a:spcPct val="100000"/>
                        </a:lnSpc>
                        <a:spcBef>
                          <a:spcPts val="1385"/>
                        </a:spcBef>
                      </a:pPr>
                      <a:r>
                        <a:rPr sz="2200" spc="90" dirty="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B.</a:t>
                      </a:r>
                      <a:r>
                        <a:rPr sz="2200" spc="-325" dirty="0">
                          <a:solidFill>
                            <a:srgbClr val="2D2D2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200" spc="40" dirty="0">
                          <a:solidFill>
                            <a:srgbClr val="565656"/>
                          </a:solidFill>
                          <a:latin typeface="Times New Roman"/>
                          <a:cs typeface="Times New Roman"/>
                        </a:rPr>
                        <a:t>79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75895" marB="0"/>
                </a:tc>
                <a:tc>
                  <a:txBody>
                    <a:bodyPr/>
                    <a:lstStyle/>
                    <a:p>
                      <a:pPr marR="43815" algn="r"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r>
                        <a:rPr sz="2300" spc="-20" dirty="0">
                          <a:solidFill>
                            <a:srgbClr val="494949"/>
                          </a:solidFill>
                          <a:latin typeface="Calibri"/>
                          <a:cs typeface="Calibri"/>
                        </a:rPr>
                        <a:t>3437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16319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594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26695" algn="r">
                        <a:lnSpc>
                          <a:spcPts val="2470"/>
                        </a:lnSpc>
                      </a:pPr>
                      <a:r>
                        <a:rPr sz="2200" spc="7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B.</a:t>
                      </a:r>
                      <a:r>
                        <a:rPr sz="2200" spc="70" dirty="0">
                          <a:solidFill>
                            <a:srgbClr val="E1E1E1"/>
                          </a:solidFill>
                          <a:latin typeface="Times New Roman"/>
                          <a:cs typeface="Times New Roman"/>
                        </a:rPr>
                        <a:t>S6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6195" algn="r">
                        <a:lnSpc>
                          <a:spcPts val="2490"/>
                        </a:lnSpc>
                      </a:pPr>
                      <a:r>
                        <a:rPr sz="2300" spc="-20" dirty="0">
                          <a:solidFill>
                            <a:srgbClr val="1A1A1A"/>
                          </a:solidFill>
                          <a:latin typeface="Calibri"/>
                          <a:cs typeface="Calibri"/>
                        </a:rPr>
                        <a:t>1563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3130">
                <a:tc>
                  <a:txBody>
                    <a:bodyPr/>
                    <a:lstStyle/>
                    <a:p>
                      <a:pPr marR="189865" algn="r">
                        <a:lnSpc>
                          <a:spcPts val="2805"/>
                        </a:lnSpc>
                        <a:spcBef>
                          <a:spcPts val="1315"/>
                        </a:spcBef>
                      </a:pPr>
                      <a:r>
                        <a:rPr sz="2400" spc="110" dirty="0">
                          <a:solidFill>
                            <a:srgbClr val="232323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400">
                        <a:latin typeface="Calibri"/>
                        <a:cs typeface="Calibri"/>
                      </a:endParaRPr>
                    </a:p>
                    <a:p>
                      <a:pPr marR="160020" algn="r">
                        <a:lnSpc>
                          <a:spcPts val="2865"/>
                        </a:lnSpc>
                        <a:tabLst>
                          <a:tab pos="938530" algn="l"/>
                        </a:tabLst>
                      </a:pPr>
                      <a:r>
                        <a:rPr sz="2450" spc="110" dirty="0">
                          <a:solidFill>
                            <a:srgbClr val="2D2D2D"/>
                          </a:solidFill>
                          <a:latin typeface="Calibri"/>
                          <a:cs typeface="Calibri"/>
                        </a:rPr>
                        <a:t>nacra</a:t>
                      </a:r>
                      <a:r>
                        <a:rPr sz="2450" dirty="0">
                          <a:solidFill>
                            <a:srgbClr val="2D2D2D"/>
                          </a:solidFill>
                          <a:latin typeface="Calibri"/>
                          <a:cs typeface="Calibri"/>
                        </a:rPr>
                        <a:t>	</a:t>
                      </a:r>
                      <a:r>
                        <a:rPr sz="2450" spc="5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endParaRPr sz="2450">
                        <a:latin typeface="Calibri"/>
                        <a:cs typeface="Calibri"/>
                      </a:endParaRPr>
                    </a:p>
                  </a:txBody>
                  <a:tcPr marL="0" marR="0" marT="1670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15265" algn="r">
                        <a:lnSpc>
                          <a:spcPct val="100000"/>
                        </a:lnSpc>
                        <a:spcBef>
                          <a:spcPts val="1615"/>
                        </a:spcBef>
                      </a:pPr>
                      <a:r>
                        <a:rPr sz="2100" spc="265" dirty="0">
                          <a:solidFill>
                            <a:srgbClr val="232323"/>
                          </a:solidFill>
                          <a:latin typeface="Calibri"/>
                          <a:cs typeface="Calibri"/>
                        </a:rPr>
                        <a:t>B.72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205105" marB="0"/>
                </a:tc>
                <a:tc>
                  <a:txBody>
                    <a:bodyPr/>
                    <a:lstStyle/>
                    <a:p>
                      <a:pPr marL="712470">
                        <a:lnSpc>
                          <a:spcPct val="100000"/>
                        </a:lnSpc>
                        <a:spcBef>
                          <a:spcPts val="915"/>
                        </a:spcBef>
                      </a:pPr>
                      <a:r>
                        <a:rPr sz="2800" spc="-140" dirty="0">
                          <a:solidFill>
                            <a:srgbClr val="1A1A1A"/>
                          </a:solidFill>
                          <a:latin typeface="Calibri"/>
                          <a:cs typeface="Calibri"/>
                        </a:rPr>
                        <a:t>Soee</a:t>
                      </a:r>
                      <a:endParaRPr sz="2800">
                        <a:latin typeface="Calibri"/>
                        <a:cs typeface="Calibri"/>
                      </a:endParaRPr>
                    </a:p>
                    <a:p>
                      <a:pPr marL="70739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200" spc="-20" dirty="0">
                          <a:solidFill>
                            <a:srgbClr val="343434"/>
                          </a:solidFill>
                          <a:latin typeface="Times New Roman"/>
                          <a:cs typeface="Times New Roman"/>
                        </a:rPr>
                        <a:t>S88B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11620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410">
                <a:tc>
                  <a:txBody>
                    <a:bodyPr/>
                    <a:lstStyle/>
                    <a:p>
                      <a:pPr marL="31750">
                        <a:lnSpc>
                          <a:spcPts val="2730"/>
                        </a:lnSpc>
                        <a:tabLst>
                          <a:tab pos="1442085" algn="l"/>
                        </a:tabLst>
                      </a:pPr>
                      <a:r>
                        <a:rPr sz="2400" spc="-10" dirty="0">
                          <a:solidFill>
                            <a:srgbClr val="181818"/>
                          </a:solidFill>
                          <a:latin typeface="Arial MT"/>
                          <a:cs typeface="Arial MT"/>
                        </a:rPr>
                        <a:t>ue1ghted</a:t>
                      </a:r>
                      <a:r>
                        <a:rPr sz="2400" dirty="0">
                          <a:solidFill>
                            <a:srgbClr val="181818"/>
                          </a:solidFill>
                          <a:latin typeface="Arial MT"/>
                          <a:cs typeface="Arial MT"/>
                        </a:rPr>
                        <a:t>	</a:t>
                      </a:r>
                      <a:r>
                        <a:rPr sz="2400" spc="-25" dirty="0">
                          <a:solidFill>
                            <a:srgbClr val="1A1A1A"/>
                          </a:solidFill>
                          <a:latin typeface="Arial MT"/>
                          <a:cs typeface="Arial MT"/>
                        </a:rPr>
                        <a:t>avg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2895" algn="r">
                        <a:lnSpc>
                          <a:spcPts val="2715"/>
                        </a:lnSpc>
                      </a:pPr>
                      <a:r>
                        <a:rPr sz="2300" spc="95" dirty="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0.72</a:t>
                      </a:r>
                      <a:endParaRPr sz="23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5095" algn="r">
                        <a:lnSpc>
                          <a:spcPts val="2715"/>
                        </a:lnSpc>
                      </a:pPr>
                      <a:r>
                        <a:rPr sz="2300" spc="220" dirty="0">
                          <a:solidFill>
                            <a:srgbClr val="1A1A1A"/>
                          </a:solidFill>
                          <a:latin typeface="Calibri"/>
                          <a:cs typeface="Calibri"/>
                        </a:rPr>
                        <a:t>B.72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7650" algn="r">
                        <a:lnSpc>
                          <a:spcPct val="100000"/>
                        </a:lnSpc>
                        <a:spcBef>
                          <a:spcPts val="355"/>
                        </a:spcBef>
                      </a:pPr>
                      <a:r>
                        <a:rPr sz="1900" spc="31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B</a:t>
                      </a:r>
                      <a:r>
                        <a:rPr sz="1900" spc="-229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215" dirty="0">
                          <a:solidFill>
                            <a:srgbClr val="262626"/>
                          </a:solidFill>
                          <a:latin typeface="Calibri"/>
                          <a:cs typeface="Calibri"/>
                        </a:rPr>
                        <a:t>.72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4508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200" spc="-20" dirty="0">
                          <a:solidFill>
                            <a:srgbClr val="232323"/>
                          </a:solidFill>
                          <a:latin typeface="Times New Roman"/>
                          <a:cs typeface="Times New Roman"/>
                        </a:rPr>
                        <a:t>S88B</a:t>
                      </a:r>
                      <a:endParaRPr sz="2200">
                        <a:latin typeface="Times New Roman"/>
                        <a:cs typeface="Times New Roman"/>
                      </a:endParaRPr>
                    </a:p>
                  </a:txBody>
                  <a:tcPr marL="0" marR="0" marT="698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11270" algn="l"/>
              </a:tabLst>
            </a:pPr>
            <a:r>
              <a:rPr sz="7000" spc="270" dirty="0"/>
              <a:t>Random</a:t>
            </a:r>
            <a:r>
              <a:rPr sz="7000" dirty="0"/>
              <a:t>	</a:t>
            </a:r>
            <a:r>
              <a:rPr sz="7000" spc="530" dirty="0"/>
              <a:t>Forest</a:t>
            </a:r>
            <a:endParaRPr sz="7000"/>
          </a:p>
        </p:txBody>
      </p:sp>
      <p:sp>
        <p:nvSpPr>
          <p:cNvPr id="4" name="object 4"/>
          <p:cNvSpPr txBox="1"/>
          <p:nvPr/>
        </p:nvSpPr>
        <p:spPr>
          <a:xfrm>
            <a:off x="652596" y="3071621"/>
            <a:ext cx="16960850" cy="3208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1435" marR="40005" algn="ctr">
              <a:lnSpc>
                <a:spcPct val="109100"/>
              </a:lnSpc>
              <a:spcBef>
                <a:spcPts val="100"/>
              </a:spcBef>
              <a:tabLst>
                <a:tab pos="4423410" algn="l"/>
              </a:tabLst>
            </a:pPr>
            <a:r>
              <a:rPr sz="2750" spc="290" dirty="0">
                <a:solidFill>
                  <a:srgbClr val="2D2D2D"/>
                </a:solidFill>
                <a:latin typeface="Times New Roman"/>
                <a:cs typeface="Times New Roman"/>
              </a:rPr>
              <a:t>Random</a:t>
            </a:r>
            <a:r>
              <a:rPr sz="275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Forest</a:t>
            </a:r>
            <a:r>
              <a:rPr sz="2750" spc="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195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750" spc="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65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750" spc="-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supervised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275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algorithm</a:t>
            </a:r>
            <a:r>
              <a:rPr sz="2750" spc="2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5" dirty="0">
                <a:solidFill>
                  <a:srgbClr val="2D2D2D"/>
                </a:solidFill>
                <a:latin typeface="Times New Roman"/>
                <a:cs typeface="Times New Roman"/>
              </a:rPr>
              <a:t>that</a:t>
            </a:r>
            <a:r>
              <a:rPr sz="2750" spc="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combines</a:t>
            </a:r>
            <a:r>
              <a:rPr sz="275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multiple</a:t>
            </a:r>
            <a:r>
              <a:rPr sz="275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15" dirty="0">
                <a:solidFill>
                  <a:srgbClr val="2D2D2D"/>
                </a:solidFill>
                <a:latin typeface="Times New Roman"/>
                <a:cs typeface="Times New Roman"/>
              </a:rPr>
              <a:t>decision</a:t>
            </a:r>
            <a:r>
              <a:rPr sz="27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5" dirty="0">
                <a:solidFill>
                  <a:srgbClr val="2D2D2D"/>
                </a:solidFill>
                <a:latin typeface="Times New Roman"/>
                <a:cs typeface="Times New Roman"/>
              </a:rPr>
              <a:t>trees</a:t>
            </a:r>
            <a:r>
              <a:rPr sz="275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305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750" spc="-1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improve </a:t>
            </a:r>
            <a:r>
              <a:rPr sz="2750" spc="22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750" spc="2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29" dirty="0">
                <a:solidFill>
                  <a:srgbClr val="2D2D2D"/>
                </a:solidFill>
                <a:latin typeface="Times New Roman"/>
                <a:cs typeface="Times New Roman"/>
              </a:rPr>
              <a:t>accuracy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50" spc="3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0" dirty="0">
                <a:solidFill>
                  <a:srgbClr val="2D2D2D"/>
                </a:solidFill>
                <a:latin typeface="Times New Roman"/>
                <a:cs typeface="Times New Roman"/>
              </a:rPr>
              <a:t>robustness</a:t>
            </a:r>
            <a:r>
              <a:rPr sz="275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750" spc="-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predictions.</a:t>
            </a:r>
            <a:r>
              <a:rPr sz="275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195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75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04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75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750" spc="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5" dirty="0">
                <a:solidFill>
                  <a:srgbClr val="2D2D2D"/>
                </a:solidFill>
                <a:latin typeface="Times New Roman"/>
                <a:cs typeface="Times New Roman"/>
              </a:rPr>
              <a:t>popular</a:t>
            </a:r>
            <a:r>
              <a:rPr sz="275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65" dirty="0">
                <a:solidFill>
                  <a:srgbClr val="2D2D2D"/>
                </a:solidFill>
                <a:latin typeface="Times New Roman"/>
                <a:cs typeface="Times New Roman"/>
              </a:rPr>
              <a:t>ensemble</a:t>
            </a:r>
            <a:r>
              <a:rPr sz="275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r>
              <a:rPr sz="275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300" dirty="0">
                <a:solidFill>
                  <a:srgbClr val="2D2D2D"/>
                </a:solidFill>
                <a:latin typeface="Times New Roman"/>
                <a:cs typeface="Times New Roman"/>
              </a:rPr>
              <a:t>method</a:t>
            </a:r>
            <a:r>
              <a:rPr sz="275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85" dirty="0">
                <a:solidFill>
                  <a:srgbClr val="2D2D2D"/>
                </a:solidFill>
                <a:latin typeface="Times New Roman"/>
                <a:cs typeface="Times New Roman"/>
              </a:rPr>
              <a:t>that</a:t>
            </a:r>
            <a:r>
              <a:rPr sz="275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0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750" spc="-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175" dirty="0">
                <a:solidFill>
                  <a:srgbClr val="2D2D2D"/>
                </a:solidFill>
                <a:latin typeface="Times New Roman"/>
                <a:cs typeface="Times New Roman"/>
              </a:rPr>
              <a:t>widely </a:t>
            </a:r>
            <a:r>
              <a:rPr sz="2750" spc="275" dirty="0">
                <a:solidFill>
                  <a:srgbClr val="2D2D2D"/>
                </a:solidFill>
                <a:latin typeface="Times New Roman"/>
                <a:cs typeface="Times New Roman"/>
              </a:rPr>
              <a:t>used</a:t>
            </a:r>
            <a:r>
              <a:rPr sz="2750" spc="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in</a:t>
            </a:r>
            <a:r>
              <a:rPr sz="2750" spc="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90" dirty="0">
                <a:solidFill>
                  <a:srgbClr val="2D2D2D"/>
                </a:solidFill>
                <a:latin typeface="Times New Roman"/>
                <a:cs typeface="Times New Roman"/>
              </a:rPr>
              <a:t>classiVncation</a:t>
            </a:r>
            <a:r>
              <a:rPr sz="275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regression</a:t>
            </a:r>
            <a:r>
              <a:rPr sz="2750" spc="2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35" dirty="0">
                <a:solidFill>
                  <a:srgbClr val="2D2D2D"/>
                </a:solidFill>
                <a:latin typeface="Times New Roman"/>
                <a:cs typeface="Times New Roman"/>
              </a:rPr>
              <a:t>tasks.</a:t>
            </a:r>
            <a:endParaRPr sz="27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2750">
              <a:latin typeface="Times New Roman"/>
              <a:cs typeface="Times New Roman"/>
            </a:endParaRPr>
          </a:p>
          <a:p>
            <a:pPr marL="12065" marR="5080" indent="2540" algn="ctr">
              <a:lnSpc>
                <a:spcPct val="109100"/>
              </a:lnSpc>
              <a:tabLst>
                <a:tab pos="4544060" algn="l"/>
              </a:tabLst>
            </a:pPr>
            <a:r>
              <a:rPr sz="2750" spc="290" dirty="0">
                <a:solidFill>
                  <a:srgbClr val="2D2D2D"/>
                </a:solidFill>
                <a:latin typeface="Times New Roman"/>
                <a:cs typeface="Times New Roman"/>
              </a:rPr>
              <a:t>Random</a:t>
            </a:r>
            <a:r>
              <a:rPr sz="2750" spc="2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Forests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90" dirty="0">
                <a:solidFill>
                  <a:srgbClr val="2D2D2D"/>
                </a:solidFill>
                <a:latin typeface="Times New Roman"/>
                <a:cs typeface="Times New Roman"/>
              </a:rPr>
              <a:t>enhance</a:t>
            </a:r>
            <a:r>
              <a:rPr sz="2750" spc="1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29" dirty="0">
                <a:solidFill>
                  <a:srgbClr val="2D2D2D"/>
                </a:solidFill>
                <a:latin typeface="Times New Roman"/>
                <a:cs typeface="Times New Roman"/>
              </a:rPr>
              <a:t>accuracy</a:t>
            </a:r>
            <a:r>
              <a:rPr sz="275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50" spc="3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0" dirty="0">
                <a:solidFill>
                  <a:srgbClr val="2D2D2D"/>
                </a:solidFill>
                <a:latin typeface="Times New Roman"/>
                <a:cs typeface="Times New Roman"/>
              </a:rPr>
              <a:t>robustness</a:t>
            </a:r>
            <a:r>
              <a:rPr sz="2750" spc="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305" dirty="0">
                <a:solidFill>
                  <a:srgbClr val="2D2D2D"/>
                </a:solidFill>
                <a:latin typeface="Times New Roman"/>
                <a:cs typeface="Times New Roman"/>
              </a:rPr>
              <a:t>through</a:t>
            </a:r>
            <a:r>
              <a:rPr sz="275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65" dirty="0">
                <a:solidFill>
                  <a:srgbClr val="2D2D2D"/>
                </a:solidFill>
                <a:latin typeface="Times New Roman"/>
                <a:cs typeface="Times New Roman"/>
              </a:rPr>
              <a:t>ensemble</a:t>
            </a:r>
            <a:r>
              <a:rPr sz="2750" spc="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learning,</a:t>
            </a:r>
            <a:r>
              <a:rPr sz="2750" spc="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35" dirty="0">
                <a:solidFill>
                  <a:srgbClr val="2D2D2D"/>
                </a:solidFill>
                <a:latin typeface="Times New Roman"/>
                <a:cs typeface="Times New Roman"/>
              </a:rPr>
              <a:t>resist</a:t>
            </a:r>
            <a:r>
              <a:rPr sz="275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55" dirty="0">
                <a:solidFill>
                  <a:srgbClr val="2D2D2D"/>
                </a:solidFill>
                <a:latin typeface="Times New Roman"/>
                <a:cs typeface="Times New Roman"/>
              </a:rPr>
              <a:t>overVntting, </a:t>
            </a:r>
            <a:r>
              <a:rPr sz="2750" spc="215" dirty="0">
                <a:solidFill>
                  <a:srgbClr val="2D2D2D"/>
                </a:solidFill>
                <a:latin typeface="Times New Roman"/>
                <a:cs typeface="Times New Roman"/>
              </a:rPr>
              <a:t>highlight</a:t>
            </a:r>
            <a:r>
              <a:rPr sz="275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5" dirty="0">
                <a:solidFill>
                  <a:srgbClr val="2D2D2D"/>
                </a:solidFill>
                <a:latin typeface="Times New Roman"/>
                <a:cs typeface="Times New Roman"/>
              </a:rPr>
              <a:t>feature</a:t>
            </a:r>
            <a:r>
              <a:rPr sz="2750" spc="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impomance,</a:t>
            </a:r>
            <a:r>
              <a:rPr sz="275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75" dirty="0">
                <a:solidFill>
                  <a:srgbClr val="2D2D2D"/>
                </a:solidFill>
                <a:latin typeface="Times New Roman"/>
                <a:cs typeface="Times New Roman"/>
              </a:rPr>
              <a:t>handle</a:t>
            </a:r>
            <a:r>
              <a:rPr sz="27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0" dirty="0">
                <a:solidFill>
                  <a:srgbClr val="2D2D2D"/>
                </a:solidFill>
                <a:latin typeface="Times New Roman"/>
                <a:cs typeface="Times New Roman"/>
              </a:rPr>
              <a:t>missing</a:t>
            </a:r>
            <a:r>
              <a:rPr sz="2750" spc="-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04" dirty="0">
                <a:solidFill>
                  <a:srgbClr val="2D2D2D"/>
                </a:solidFill>
                <a:latin typeface="Times New Roman"/>
                <a:cs typeface="Times New Roman"/>
              </a:rPr>
              <a:t>values,</a:t>
            </a:r>
            <a:r>
              <a:rPr sz="275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15" dirty="0">
                <a:solidFill>
                  <a:srgbClr val="2D2D2D"/>
                </a:solidFill>
                <a:latin typeface="Times New Roman"/>
                <a:cs typeface="Times New Roman"/>
              </a:rPr>
              <a:t>scale</a:t>
            </a:r>
            <a:r>
              <a:rPr sz="275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185" dirty="0">
                <a:solidFill>
                  <a:srgbClr val="2D2D2D"/>
                </a:solidFill>
                <a:latin typeface="Times New Roman"/>
                <a:cs typeface="Times New Roman"/>
              </a:rPr>
              <a:t>well</a:t>
            </a:r>
            <a:r>
              <a:rPr sz="2750" spc="-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4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75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large</a:t>
            </a:r>
            <a:r>
              <a:rPr sz="275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50" dirty="0">
                <a:solidFill>
                  <a:srgbClr val="2D2D2D"/>
                </a:solidFill>
                <a:latin typeface="Times New Roman"/>
                <a:cs typeface="Times New Roman"/>
              </a:rPr>
              <a:t>datasets,</a:t>
            </a:r>
            <a:r>
              <a:rPr sz="275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31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50" spc="1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65" dirty="0">
                <a:solidFill>
                  <a:srgbClr val="2D2D2D"/>
                </a:solidFill>
                <a:latin typeface="Times New Roman"/>
                <a:cs typeface="Times New Roman"/>
              </a:rPr>
              <a:t>are</a:t>
            </a:r>
            <a:r>
              <a:rPr sz="275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10" dirty="0">
                <a:solidFill>
                  <a:srgbClr val="2D2D2D"/>
                </a:solidFill>
                <a:latin typeface="Times New Roman"/>
                <a:cs typeface="Times New Roman"/>
              </a:rPr>
              <a:t>versatile </a:t>
            </a:r>
            <a:r>
              <a:rPr sz="2750" spc="245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275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290" dirty="0">
                <a:solidFill>
                  <a:srgbClr val="2D2D2D"/>
                </a:solidFill>
                <a:latin typeface="Times New Roman"/>
                <a:cs typeface="Times New Roman"/>
              </a:rPr>
              <a:t>both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90" dirty="0">
                <a:solidFill>
                  <a:srgbClr val="2D2D2D"/>
                </a:solidFill>
                <a:latin typeface="Times New Roman"/>
                <a:cs typeface="Times New Roman"/>
              </a:rPr>
              <a:t>classiVncation</a:t>
            </a:r>
            <a:r>
              <a:rPr sz="275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8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2750" spc="240" dirty="0">
                <a:solidFill>
                  <a:srgbClr val="2D2D2D"/>
                </a:solidFill>
                <a:latin typeface="Times New Roman"/>
                <a:cs typeface="Times New Roman"/>
              </a:rPr>
              <a:t>regression.</a:t>
            </a:r>
            <a:endParaRPr sz="2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97863" y="3645408"/>
            <a:ext cx="6425184" cy="527304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674352" y="7062216"/>
            <a:ext cx="188975" cy="14264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74352" y="4239767"/>
            <a:ext cx="188975" cy="235000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457688" y="4617720"/>
            <a:ext cx="5385815" cy="266090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730984" y="4163567"/>
            <a:ext cx="679703" cy="3535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6197071" y="5233415"/>
            <a:ext cx="188976" cy="142646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7439" y="2075688"/>
            <a:ext cx="332231" cy="35052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453615" y="0"/>
            <a:ext cx="3834384" cy="353872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792968" y="6608064"/>
            <a:ext cx="448055" cy="11582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075408" y="6635495"/>
            <a:ext cx="432815" cy="112775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05647" y="1721611"/>
            <a:ext cx="317373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31645" algn="l"/>
              </a:tabLst>
            </a:pPr>
            <a:r>
              <a:rPr sz="5400" spc="500" dirty="0">
                <a:solidFill>
                  <a:srgbClr val="A10C1F"/>
                </a:solidFill>
                <a:latin typeface="Calibri"/>
                <a:cs typeface="Calibri"/>
              </a:rPr>
              <a:t>Pict</a:t>
            </a:r>
            <a:r>
              <a:rPr sz="5400" dirty="0">
                <a:solidFill>
                  <a:srgbClr val="A10C1F"/>
                </a:solidFill>
                <a:latin typeface="Calibri"/>
                <a:cs typeface="Calibri"/>
              </a:rPr>
              <a:t>	</a:t>
            </a:r>
            <a:r>
              <a:rPr sz="5400" spc="575" dirty="0">
                <a:solidFill>
                  <a:srgbClr val="A10C1F"/>
                </a:solidFill>
                <a:latin typeface="Calibri"/>
                <a:cs typeface="Calibri"/>
              </a:rPr>
              <a:t>res</a:t>
            </a:r>
            <a:r>
              <a:rPr sz="5400" spc="-295" dirty="0">
                <a:solidFill>
                  <a:srgbClr val="A10C1F"/>
                </a:solidFill>
                <a:latin typeface="Calibri"/>
                <a:cs typeface="Calibri"/>
              </a:rPr>
              <a:t> </a:t>
            </a:r>
            <a:r>
              <a:rPr sz="5400" spc="325" dirty="0">
                <a:solidFill>
                  <a:srgbClr val="A10C1F"/>
                </a:solidFill>
                <a:latin typeface="Calibri"/>
                <a:cs typeface="Calibri"/>
              </a:rPr>
              <a:t>: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923214" y="5174488"/>
            <a:ext cx="634365" cy="40957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indent="158750">
              <a:lnSpc>
                <a:spcPts val="1460"/>
              </a:lnSpc>
              <a:spcBef>
                <a:spcPts val="229"/>
              </a:spcBef>
            </a:pPr>
            <a:r>
              <a:rPr sz="1300" spc="-10" dirty="0">
                <a:solidFill>
                  <a:srgbClr val="00890E"/>
                </a:solidFill>
                <a:latin typeface="Arial MT"/>
                <a:cs typeface="Arial MT"/>
              </a:rPr>
              <a:t>Model Training</a:t>
            </a:r>
            <a:endParaRPr sz="13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993616" y="7524242"/>
            <a:ext cx="561975" cy="4133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614"/>
              </a:lnSpc>
              <a:spcBef>
                <a:spcPts val="100"/>
              </a:spcBef>
            </a:pPr>
            <a:r>
              <a:rPr sz="1350" spc="-10" dirty="0">
                <a:solidFill>
                  <a:srgbClr val="00890E"/>
                </a:solidFill>
                <a:latin typeface="Arial MT"/>
                <a:cs typeface="Arial MT"/>
              </a:rPr>
              <a:t>Model</a:t>
            </a:r>
            <a:endParaRPr sz="1350">
              <a:latin typeface="Arial MT"/>
              <a:cs typeface="Arial MT"/>
            </a:endParaRPr>
          </a:p>
          <a:p>
            <a:pPr marR="6985" algn="r">
              <a:lnSpc>
                <a:spcPts val="1435"/>
              </a:lnSpc>
            </a:pPr>
            <a:r>
              <a:rPr sz="1200" spc="-10" dirty="0">
                <a:solidFill>
                  <a:srgbClr val="00890E"/>
                </a:solidFill>
                <a:latin typeface="Arial MT"/>
                <a:cs typeface="Arial MT"/>
              </a:rPr>
              <a:t>Testing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144756" y="4003547"/>
            <a:ext cx="1411605" cy="597535"/>
          </a:xfrm>
          <a:prstGeom prst="rect">
            <a:avLst/>
          </a:prstGeom>
          <a:ln w="9143">
            <a:solidFill>
              <a:srgbClr val="484F57"/>
            </a:solidFill>
          </a:ln>
        </p:spPr>
        <p:txBody>
          <a:bodyPr vert="horz" wrap="square" lIns="0" tIns="78740" rIns="0" bIns="0" rtlCol="0">
            <a:spAutoFit/>
          </a:bodyPr>
          <a:lstStyle/>
          <a:p>
            <a:pPr marL="385445" marR="200660" indent="-175260">
              <a:lnSpc>
                <a:spcPct val="100800"/>
              </a:lnSpc>
              <a:spcBef>
                <a:spcPts val="620"/>
              </a:spcBef>
            </a:pPr>
            <a:r>
              <a:rPr sz="1250" dirty="0">
                <a:solidFill>
                  <a:srgbClr val="00890E"/>
                </a:solidFill>
                <a:latin typeface="Arial MT"/>
                <a:cs typeface="Arial MT"/>
              </a:rPr>
              <a:t>Training</a:t>
            </a:r>
            <a:r>
              <a:rPr sz="1250" spc="195" dirty="0">
                <a:solidFill>
                  <a:srgbClr val="00890E"/>
                </a:solidFill>
                <a:latin typeface="Arial MT"/>
                <a:cs typeface="Arial MT"/>
              </a:rPr>
              <a:t> </a:t>
            </a:r>
            <a:r>
              <a:rPr sz="1250" spc="-20" dirty="0">
                <a:solidFill>
                  <a:srgbClr val="00890E"/>
                </a:solidFill>
                <a:latin typeface="Arial MT"/>
                <a:cs typeface="Arial MT"/>
              </a:rPr>
              <a:t>Data </a:t>
            </a:r>
            <a:r>
              <a:rPr sz="1250" spc="-10" dirty="0">
                <a:solidFill>
                  <a:srgbClr val="00890E"/>
                </a:solidFill>
                <a:latin typeface="Arial MT"/>
                <a:cs typeface="Arial MT"/>
              </a:rPr>
              <a:t>Instance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693230" y="6641338"/>
            <a:ext cx="48196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75" dirty="0">
                <a:latin typeface="Arial MT"/>
                <a:cs typeface="Arial MT"/>
              </a:rPr>
              <a:t>Class</a:t>
            </a:r>
            <a:r>
              <a:rPr sz="1150" spc="20" dirty="0">
                <a:latin typeface="Arial MT"/>
                <a:cs typeface="Arial MT"/>
              </a:rPr>
              <a:t> </a:t>
            </a:r>
            <a:r>
              <a:rPr sz="1150" spc="-50" dirty="0">
                <a:solidFill>
                  <a:srgbClr val="1F1F1F"/>
                </a:solidFill>
                <a:latin typeface="Arial MT"/>
                <a:cs typeface="Arial MT"/>
              </a:rPr>
              <a:t>A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69268" y="7304531"/>
            <a:ext cx="2420620" cy="441959"/>
          </a:xfrm>
          <a:prstGeom prst="rect">
            <a:avLst/>
          </a:prstGeom>
          <a:ln w="9143">
            <a:solidFill>
              <a:srgbClr val="484F57"/>
            </a:solidFill>
          </a:ln>
        </p:spPr>
        <p:txBody>
          <a:bodyPr vert="horz" wrap="square" lIns="0" tIns="92710" rIns="0" bIns="0" rtlCol="0">
            <a:spAutoFit/>
          </a:bodyPr>
          <a:lstStyle/>
          <a:p>
            <a:pPr marL="264160">
              <a:lnSpc>
                <a:spcPct val="100000"/>
              </a:lnSpc>
              <a:spcBef>
                <a:spcPts val="730"/>
              </a:spcBef>
            </a:pPr>
            <a:r>
              <a:rPr sz="1200" spc="60" dirty="0">
                <a:solidFill>
                  <a:srgbClr val="00890E"/>
                </a:solidFill>
                <a:latin typeface="Arial MT"/>
                <a:cs typeface="Arial MT"/>
              </a:rPr>
              <a:t>Bagging</a:t>
            </a:r>
            <a:r>
              <a:rPr sz="1200" spc="95" dirty="0">
                <a:solidFill>
                  <a:srgbClr val="00890E"/>
                </a:solidFill>
                <a:latin typeface="Arial MT"/>
                <a:cs typeface="Arial MT"/>
              </a:rPr>
              <a:t> </a:t>
            </a:r>
            <a:r>
              <a:rPr sz="1200" spc="60" dirty="0">
                <a:solidFill>
                  <a:srgbClr val="00890E"/>
                </a:solidFill>
                <a:latin typeface="Arial MT"/>
                <a:cs typeface="Arial MT"/>
              </a:rPr>
              <a:t>(voting</a:t>
            </a:r>
            <a:r>
              <a:rPr sz="1200" spc="50" dirty="0">
                <a:solidFill>
                  <a:srgbClr val="00890E"/>
                </a:solidFill>
                <a:latin typeface="Arial MT"/>
                <a:cs typeface="Arial MT"/>
              </a:rPr>
              <a:t> majority)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144756" y="8310371"/>
            <a:ext cx="1576070" cy="445134"/>
          </a:xfrm>
          <a:prstGeom prst="rect">
            <a:avLst/>
          </a:prstGeom>
          <a:ln w="9143">
            <a:solidFill>
              <a:srgbClr val="484F57"/>
            </a:solidFill>
          </a:ln>
        </p:spPr>
        <p:txBody>
          <a:bodyPr vert="horz" wrap="square" lIns="0" tIns="95250" rIns="0" bIns="0" rtlCol="0">
            <a:spAutoFit/>
          </a:bodyPr>
          <a:lstStyle/>
          <a:p>
            <a:pPr marL="141605">
              <a:lnSpc>
                <a:spcPct val="100000"/>
              </a:lnSpc>
              <a:spcBef>
                <a:spcPts val="750"/>
              </a:spcBef>
            </a:pPr>
            <a:r>
              <a:rPr sz="1250" dirty="0">
                <a:solidFill>
                  <a:srgbClr val="00890E"/>
                </a:solidFill>
                <a:latin typeface="Arial MT"/>
                <a:cs typeface="Arial MT"/>
              </a:rPr>
              <a:t>Prediction</a:t>
            </a:r>
            <a:r>
              <a:rPr sz="1250" spc="434" dirty="0">
                <a:solidFill>
                  <a:srgbClr val="00890E"/>
                </a:solidFill>
                <a:latin typeface="Arial MT"/>
                <a:cs typeface="Arial MT"/>
              </a:rPr>
              <a:t> </a:t>
            </a:r>
            <a:r>
              <a:rPr sz="1250" spc="-10" dirty="0">
                <a:solidFill>
                  <a:srgbClr val="00890E"/>
                </a:solidFill>
                <a:latin typeface="Arial MT"/>
                <a:cs typeface="Arial MT"/>
              </a:rPr>
              <a:t>output</a:t>
            </a:r>
            <a:endParaRPr sz="12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604523" y="8786876"/>
            <a:ext cx="5251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 MT"/>
                <a:cs typeface="Arial MT"/>
              </a:rPr>
              <a:t>Class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0" dirty="0">
                <a:latin typeface="Arial MT"/>
                <a:cs typeface="Arial MT"/>
              </a:rPr>
              <a:t>A</a:t>
            </a:r>
            <a:endParaRPr sz="120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497642" y="5711190"/>
            <a:ext cx="673735" cy="40195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85">
              <a:lnSpc>
                <a:spcPts val="1460"/>
              </a:lnSpc>
              <a:spcBef>
                <a:spcPts val="180"/>
              </a:spcBef>
            </a:pPr>
            <a:r>
              <a:rPr sz="1250" spc="-10" dirty="0">
                <a:solidFill>
                  <a:srgbClr val="00890E"/>
                </a:solidFill>
                <a:latin typeface="Arial MT"/>
                <a:cs typeface="Arial MT"/>
              </a:rPr>
              <a:t>decision Trees</a:t>
            </a:r>
            <a:endParaRPr sz="12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18288000" cy="1028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85683" y="1070102"/>
            <a:ext cx="6096635" cy="7861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>
              <a:lnSpc>
                <a:spcPct val="101200"/>
              </a:lnSpc>
              <a:spcBef>
                <a:spcPts val="75"/>
              </a:spcBef>
              <a:tabLst>
                <a:tab pos="2242185" algn="l"/>
                <a:tab pos="3286125" algn="l"/>
                <a:tab pos="3409315" algn="l"/>
                <a:tab pos="3759200" algn="l"/>
                <a:tab pos="4225925" algn="l"/>
                <a:tab pos="4354195" algn="l"/>
                <a:tab pos="5521960" algn="l"/>
              </a:tabLst>
            </a:pPr>
            <a:r>
              <a:rPr sz="1650" spc="95" dirty="0">
                <a:solidFill>
                  <a:srgbClr val="316700"/>
                </a:solidFill>
                <a:latin typeface="Arial MT"/>
                <a:cs typeface="Arial MT"/>
              </a:rPr>
              <a:t>from</a:t>
            </a:r>
            <a:r>
              <a:rPr sz="1650" spc="20" dirty="0">
                <a:solidFill>
                  <a:srgbClr val="316700"/>
                </a:solidFill>
                <a:latin typeface="Arial MT"/>
                <a:cs typeface="Arial MT"/>
              </a:rPr>
              <a:t>  </a:t>
            </a:r>
            <a:r>
              <a:rPr sz="1650" spc="95" dirty="0">
                <a:latin typeface="Arial MT"/>
                <a:cs typeface="Arial MT"/>
              </a:rPr>
              <a:t>sklearn.model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180" dirty="0">
                <a:latin typeface="Arial MT"/>
                <a:cs typeface="Arial MT"/>
              </a:rPr>
              <a:t>selection</a:t>
            </a:r>
            <a:r>
              <a:rPr sz="1650" spc="495" dirty="0">
                <a:latin typeface="Arial MT"/>
                <a:cs typeface="Arial MT"/>
              </a:rPr>
              <a:t> </a:t>
            </a:r>
            <a:r>
              <a:rPr sz="1650" spc="125" dirty="0">
                <a:solidFill>
                  <a:srgbClr val="0C7C26"/>
                </a:solidFill>
                <a:latin typeface="Arial MT"/>
                <a:cs typeface="Arial MT"/>
              </a:rPr>
              <a:t>is</a:t>
            </a:r>
            <a:r>
              <a:rPr sz="1650" dirty="0">
                <a:solidFill>
                  <a:srgbClr val="0C7C26"/>
                </a:solidFill>
                <a:latin typeface="Arial MT"/>
                <a:cs typeface="Arial MT"/>
              </a:rPr>
              <a:t>	</a:t>
            </a:r>
            <a:r>
              <a:rPr sz="1650" spc="135" dirty="0">
                <a:solidFill>
                  <a:srgbClr val="0C7C26"/>
                </a:solidFill>
                <a:latin typeface="Arial MT"/>
                <a:cs typeface="Arial MT"/>
              </a:rPr>
              <a:t>ort</a:t>
            </a:r>
            <a:r>
              <a:rPr sz="1650" dirty="0">
                <a:solidFill>
                  <a:srgbClr val="0C7C26"/>
                </a:solidFill>
                <a:latin typeface="Arial MT"/>
                <a:cs typeface="Arial MT"/>
              </a:rPr>
              <a:t>	</a:t>
            </a:r>
            <a:r>
              <a:rPr sz="1650" spc="275" dirty="0">
                <a:latin typeface="Arial MT"/>
                <a:cs typeface="Arial MT"/>
              </a:rPr>
              <a:t>train</a:t>
            </a:r>
            <a:r>
              <a:rPr sz="1650" spc="475" dirty="0">
                <a:latin typeface="Arial MT"/>
                <a:cs typeface="Arial MT"/>
              </a:rPr>
              <a:t> </a:t>
            </a:r>
            <a:r>
              <a:rPr sz="1650" spc="185" dirty="0">
                <a:latin typeface="Arial MT"/>
                <a:cs typeface="Arial MT"/>
              </a:rPr>
              <a:t>test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280" dirty="0">
                <a:latin typeface="Arial MT"/>
                <a:cs typeface="Arial MT"/>
              </a:rPr>
              <a:t>split </a:t>
            </a:r>
            <a:r>
              <a:rPr sz="1650" spc="65" dirty="0">
                <a:solidFill>
                  <a:srgbClr val="2F6901"/>
                </a:solidFill>
                <a:latin typeface="Arial MT"/>
                <a:cs typeface="Arial MT"/>
              </a:rPr>
              <a:t>Arim</a:t>
            </a:r>
            <a:r>
              <a:rPr sz="1650" spc="35" dirty="0">
                <a:solidFill>
                  <a:srgbClr val="2F6901"/>
                </a:solidFill>
                <a:latin typeface="Arial MT"/>
                <a:cs typeface="Arial MT"/>
              </a:rPr>
              <a:t>  </a:t>
            </a:r>
            <a:r>
              <a:rPr sz="1650" spc="105" dirty="0">
                <a:latin typeface="Arial MT"/>
                <a:cs typeface="Arial MT"/>
              </a:rPr>
              <a:t>sklearn.ensemble</a:t>
            </a:r>
            <a:r>
              <a:rPr sz="1650" spc="470" dirty="0">
                <a:latin typeface="Arial MT"/>
                <a:cs typeface="Arial MT"/>
              </a:rPr>
              <a:t> </a:t>
            </a:r>
            <a:r>
              <a:rPr sz="1650" spc="204" dirty="0">
                <a:solidFill>
                  <a:srgbClr val="117916"/>
                </a:solidFill>
                <a:latin typeface="Arial MT"/>
                <a:cs typeface="Arial MT"/>
              </a:rPr>
              <a:t>inport</a:t>
            </a:r>
            <a:r>
              <a:rPr sz="1650" dirty="0">
                <a:solidFill>
                  <a:srgbClr val="117916"/>
                </a:solidFill>
                <a:latin typeface="Arial MT"/>
                <a:cs typeface="Arial MT"/>
              </a:rPr>
              <a:t>		</a:t>
            </a:r>
            <a:r>
              <a:rPr sz="1650" spc="100" dirty="0">
                <a:latin typeface="Arial MT"/>
                <a:cs typeface="Arial MT"/>
              </a:rPr>
              <a:t>RandomForestClassifier </a:t>
            </a:r>
            <a:r>
              <a:rPr sz="1650" dirty="0">
                <a:solidFill>
                  <a:srgbClr val="34600C"/>
                </a:solidFill>
                <a:latin typeface="Arial MT"/>
                <a:cs typeface="Arial MT"/>
              </a:rPr>
              <a:t>fir&lt;m</a:t>
            </a:r>
            <a:r>
              <a:rPr sz="1650" spc="30" dirty="0">
                <a:solidFill>
                  <a:srgbClr val="34600C"/>
                </a:solidFill>
                <a:latin typeface="Arial MT"/>
                <a:cs typeface="Arial MT"/>
              </a:rPr>
              <a:t>  </a:t>
            </a:r>
            <a:r>
              <a:rPr sz="1650" spc="180" dirty="0">
                <a:latin typeface="Arial MT"/>
                <a:cs typeface="Arial MT"/>
              </a:rPr>
              <a:t>sklearn.metrics</a:t>
            </a:r>
            <a:r>
              <a:rPr sz="1650" spc="365" dirty="0">
                <a:latin typeface="Arial MT"/>
                <a:cs typeface="Arial MT"/>
              </a:rPr>
              <a:t> </a:t>
            </a:r>
            <a:r>
              <a:rPr sz="1650" spc="120" dirty="0">
                <a:solidFill>
                  <a:srgbClr val="057C03"/>
                </a:solidFill>
                <a:latin typeface="Arial MT"/>
                <a:cs typeface="Arial MT"/>
              </a:rPr>
              <a:t>import</a:t>
            </a:r>
            <a:r>
              <a:rPr sz="1650" dirty="0">
                <a:solidFill>
                  <a:srgbClr val="057C03"/>
                </a:solidFill>
                <a:latin typeface="Arial MT"/>
                <a:cs typeface="Arial MT"/>
              </a:rPr>
              <a:t>	</a:t>
            </a:r>
            <a:r>
              <a:rPr sz="1650" spc="60" dirty="0">
                <a:latin typeface="Arial MT"/>
                <a:cs typeface="Arial MT"/>
              </a:rPr>
              <a:t>accuracy</a:t>
            </a:r>
            <a:r>
              <a:rPr sz="1650" dirty="0">
                <a:latin typeface="Arial MT"/>
                <a:cs typeface="Arial MT"/>
              </a:rPr>
              <a:t>		</a:t>
            </a:r>
            <a:r>
              <a:rPr sz="1650" spc="70" dirty="0">
                <a:latin typeface="Arial MT"/>
                <a:cs typeface="Arial MT"/>
              </a:rPr>
              <a:t>score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0997" y="2100326"/>
            <a:ext cx="10472420" cy="3117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79500">
              <a:lnSpc>
                <a:spcPct val="100000"/>
              </a:lnSpc>
              <a:spcBef>
                <a:spcPts val="100"/>
              </a:spcBef>
              <a:tabLst>
                <a:tab pos="2609215" algn="l"/>
              </a:tabLst>
            </a:pPr>
            <a:r>
              <a:rPr sz="1650" spc="25" dirty="0">
                <a:latin typeface="Arial MT"/>
                <a:cs typeface="Arial MT"/>
              </a:rPr>
              <a:t>op(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155" dirty="0">
                <a:latin typeface="Arial MT"/>
                <a:cs typeface="Arial MT"/>
              </a:rPr>
              <a:t>axis•1)</a:t>
            </a:r>
            <a:endParaRPr sz="1650">
              <a:latin typeface="Arial MT"/>
              <a:cs typeface="Arial MT"/>
            </a:endParaRPr>
          </a:p>
          <a:p>
            <a:pPr marL="25400">
              <a:lnSpc>
                <a:spcPct val="100000"/>
              </a:lnSpc>
              <a:spcBef>
                <a:spcPts val="35"/>
              </a:spcBef>
              <a:tabLst>
                <a:tab pos="494030" algn="l"/>
                <a:tab pos="742950" algn="l"/>
              </a:tabLst>
            </a:pPr>
            <a:r>
              <a:rPr sz="1650" spc="65" dirty="0">
                <a:latin typeface="Arial MT"/>
                <a:cs typeface="Arial MT"/>
              </a:rPr>
              <a:t>y</a:t>
            </a:r>
            <a:r>
              <a:rPr sz="1650" spc="290" dirty="0"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9E33D6"/>
                </a:solidFill>
                <a:latin typeface="Arial MT"/>
                <a:cs typeface="Arial MT"/>
              </a:rPr>
              <a:t>*	</a:t>
            </a:r>
            <a:r>
              <a:rPr sz="1650" spc="-50" dirty="0">
                <a:latin typeface="Arial MT"/>
                <a:cs typeface="Arial MT"/>
              </a:rPr>
              <a:t>d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295" dirty="0">
                <a:latin typeface="Arial MT"/>
                <a:cs typeface="Arial MT"/>
              </a:rPr>
              <a:t>['target’]</a:t>
            </a:r>
            <a:endParaRPr sz="1650">
              <a:latin typeface="Arial MT"/>
              <a:cs typeface="Arial MT"/>
            </a:endParaRPr>
          </a:p>
          <a:p>
            <a:pPr marL="22860">
              <a:lnSpc>
                <a:spcPts val="2275"/>
              </a:lnSpc>
              <a:spcBef>
                <a:spcPts val="1875"/>
              </a:spcBef>
              <a:tabLst>
                <a:tab pos="1445260" algn="l"/>
                <a:tab pos="2487295" algn="l"/>
                <a:tab pos="3075940" algn="l"/>
              </a:tabLst>
            </a:pPr>
            <a:r>
              <a:rPr sz="1900" i="1" dirty="0">
                <a:solidFill>
                  <a:srgbClr val="62827E"/>
                </a:solidFill>
                <a:latin typeface="Calibri"/>
                <a:cs typeface="Calibri"/>
              </a:rPr>
              <a:t>#</a:t>
            </a:r>
            <a:r>
              <a:rPr sz="1900" i="1" spc="490" dirty="0">
                <a:solidFill>
                  <a:srgbClr val="62827E"/>
                </a:solidFill>
                <a:latin typeface="Calibri"/>
                <a:cs typeface="Calibri"/>
              </a:rPr>
              <a:t> </a:t>
            </a:r>
            <a:r>
              <a:rPr sz="1900" i="1" spc="-30" dirty="0">
                <a:solidFill>
                  <a:srgbClr val="1F746D"/>
                </a:solidFill>
                <a:latin typeface="Calibri"/>
                <a:cs typeface="Calibri"/>
              </a:rPr>
              <a:t>SpL</a:t>
            </a:r>
            <a:r>
              <a:rPr sz="1900" i="1" spc="-240" dirty="0">
                <a:solidFill>
                  <a:srgbClr val="1F746D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36797E"/>
                </a:solidFill>
                <a:latin typeface="Calibri"/>
                <a:cs typeface="Calibri"/>
              </a:rPr>
              <a:t>i</a:t>
            </a:r>
            <a:r>
              <a:rPr sz="1900" i="1" spc="50" dirty="0">
                <a:solidFill>
                  <a:srgbClr val="36797E"/>
                </a:solidFill>
                <a:latin typeface="Calibri"/>
                <a:cs typeface="Calibri"/>
              </a:rPr>
              <a:t> </a:t>
            </a:r>
            <a:r>
              <a:rPr sz="1900" i="1" spc="175" dirty="0">
                <a:solidFill>
                  <a:srgbClr val="62A5B1"/>
                </a:solidFill>
                <a:latin typeface="Calibri"/>
                <a:cs typeface="Calibri"/>
              </a:rPr>
              <a:t>tting</a:t>
            </a:r>
            <a:r>
              <a:rPr sz="1900" i="1" dirty="0">
                <a:solidFill>
                  <a:srgbClr val="62A5B1"/>
                </a:solidFill>
                <a:latin typeface="Calibri"/>
                <a:cs typeface="Calibri"/>
              </a:rPr>
              <a:t>	</a:t>
            </a:r>
            <a:r>
              <a:rPr sz="1900" dirty="0">
                <a:solidFill>
                  <a:srgbClr val="649EA8"/>
                </a:solidFill>
                <a:latin typeface="Calibri"/>
                <a:cs typeface="Calibri"/>
              </a:rPr>
              <a:t>the</a:t>
            </a:r>
            <a:r>
              <a:rPr sz="1900" spc="50" dirty="0">
                <a:solidFill>
                  <a:srgbClr val="649EA8"/>
                </a:solidFill>
                <a:latin typeface="Calibri"/>
                <a:cs typeface="Calibri"/>
              </a:rPr>
              <a:t>  </a:t>
            </a:r>
            <a:r>
              <a:rPr sz="1900" i="1" spc="-20" dirty="0">
                <a:solidFill>
                  <a:srgbClr val="6EA09C"/>
                </a:solidFill>
                <a:latin typeface="Calibri"/>
                <a:cs typeface="Calibri"/>
              </a:rPr>
              <a:t>data</a:t>
            </a:r>
            <a:r>
              <a:rPr sz="1900" i="1" dirty="0">
                <a:solidFill>
                  <a:srgbClr val="6EA09C"/>
                </a:solidFill>
                <a:latin typeface="Calibri"/>
                <a:cs typeface="Calibri"/>
              </a:rPr>
              <a:t>	</a:t>
            </a:r>
            <a:r>
              <a:rPr sz="1900" i="1" spc="114" dirty="0">
                <a:solidFill>
                  <a:srgbClr val="7CBCC4"/>
                </a:solidFill>
                <a:latin typeface="Calibri"/>
                <a:cs typeface="Calibri"/>
              </a:rPr>
              <a:t>into</a:t>
            </a:r>
            <a:r>
              <a:rPr sz="1900" i="1" dirty="0">
                <a:solidFill>
                  <a:srgbClr val="7CBCC4"/>
                </a:solidFill>
                <a:latin typeface="Calibri"/>
                <a:cs typeface="Calibri"/>
              </a:rPr>
              <a:t>	</a:t>
            </a:r>
            <a:r>
              <a:rPr sz="1900" i="1" spc="145" dirty="0">
                <a:solidFill>
                  <a:srgbClr val="649CAE"/>
                </a:solidFill>
                <a:latin typeface="Calibri"/>
                <a:cs typeface="Calibri"/>
              </a:rPr>
              <a:t>training</a:t>
            </a:r>
            <a:r>
              <a:rPr sz="1900" i="1" spc="490" dirty="0">
                <a:solidFill>
                  <a:srgbClr val="649CAE"/>
                </a:solidFill>
                <a:latin typeface="Calibri"/>
                <a:cs typeface="Calibri"/>
              </a:rPr>
              <a:t> </a:t>
            </a:r>
            <a:r>
              <a:rPr sz="1900" i="1" dirty="0">
                <a:solidFill>
                  <a:srgbClr val="1D6D79"/>
                </a:solidFill>
                <a:latin typeface="Calibri"/>
                <a:cs typeface="Calibri"/>
              </a:rPr>
              <a:t>and</a:t>
            </a:r>
            <a:r>
              <a:rPr sz="1900" i="1" spc="455" dirty="0">
                <a:solidFill>
                  <a:srgbClr val="1D6D79"/>
                </a:solidFill>
                <a:latin typeface="Calibri"/>
                <a:cs typeface="Calibri"/>
              </a:rPr>
              <a:t> </a:t>
            </a:r>
            <a:r>
              <a:rPr sz="1900" i="1" spc="145" dirty="0">
                <a:solidFill>
                  <a:srgbClr val="8CB8BC"/>
                </a:solidFill>
                <a:latin typeface="Calibri"/>
                <a:cs typeface="Calibri"/>
              </a:rPr>
              <a:t>testing</a:t>
            </a:r>
            <a:r>
              <a:rPr sz="1900" i="1" spc="484" dirty="0">
                <a:solidFill>
                  <a:srgbClr val="8CB8BC"/>
                </a:solidFill>
                <a:latin typeface="Calibri"/>
                <a:cs typeface="Calibri"/>
              </a:rPr>
              <a:t> </a:t>
            </a:r>
            <a:r>
              <a:rPr sz="1900" spc="105" dirty="0">
                <a:solidFill>
                  <a:srgbClr val="3B7987"/>
                </a:solidFill>
                <a:latin typeface="Calibri"/>
                <a:cs typeface="Calibri"/>
              </a:rPr>
              <a:t>sets</a:t>
            </a:r>
            <a:endParaRPr sz="1900">
              <a:latin typeface="Calibri"/>
              <a:cs typeface="Calibri"/>
            </a:endParaRPr>
          </a:p>
          <a:p>
            <a:pPr marL="17780">
              <a:lnSpc>
                <a:spcPts val="1975"/>
              </a:lnSpc>
            </a:pPr>
            <a:r>
              <a:rPr sz="1650" dirty="0">
                <a:latin typeface="Courier New"/>
                <a:cs typeface="Courier New"/>
              </a:rPr>
              <a:t>X</a:t>
            </a:r>
            <a:r>
              <a:rPr sz="1650" spc="-250" dirty="0">
                <a:latin typeface="Courier New"/>
                <a:cs typeface="Courier New"/>
              </a:rPr>
              <a:t> </a:t>
            </a:r>
            <a:r>
              <a:rPr sz="1650" spc="-50" dirty="0">
                <a:latin typeface="Courier New"/>
                <a:cs typeface="Courier New"/>
              </a:rPr>
              <a:t>train,</a:t>
            </a:r>
            <a:r>
              <a:rPr sz="1650" spc="-195" dirty="0">
                <a:latin typeface="Courier New"/>
                <a:cs typeface="Courier New"/>
              </a:rPr>
              <a:t> </a:t>
            </a:r>
            <a:r>
              <a:rPr sz="1650" spc="55" dirty="0">
                <a:latin typeface="Courier New"/>
                <a:cs typeface="Courier New"/>
              </a:rPr>
              <a:t>X</a:t>
            </a:r>
            <a:r>
              <a:rPr sz="1650" spc="-250" dirty="0">
                <a:latin typeface="Courier New"/>
                <a:cs typeface="Courier New"/>
              </a:rPr>
              <a:t> </a:t>
            </a:r>
            <a:r>
              <a:rPr sz="1650" spc="-45" dirty="0">
                <a:latin typeface="Courier New"/>
                <a:cs typeface="Courier New"/>
              </a:rPr>
              <a:t>test,</a:t>
            </a:r>
            <a:r>
              <a:rPr sz="1650" spc="-204" dirty="0">
                <a:latin typeface="Courier New"/>
                <a:cs typeface="Courier New"/>
              </a:rPr>
              <a:t> </a:t>
            </a:r>
            <a:r>
              <a:rPr sz="1650" dirty="0">
                <a:latin typeface="Courier New"/>
                <a:cs typeface="Courier New"/>
              </a:rPr>
              <a:t>y</a:t>
            </a:r>
            <a:r>
              <a:rPr sz="1650" spc="-245" dirty="0">
                <a:latin typeface="Courier New"/>
                <a:cs typeface="Courier New"/>
              </a:rPr>
              <a:t> </a:t>
            </a:r>
            <a:r>
              <a:rPr sz="1650" spc="-50" dirty="0">
                <a:latin typeface="Courier New"/>
                <a:cs typeface="Courier New"/>
              </a:rPr>
              <a:t>train,</a:t>
            </a:r>
            <a:r>
              <a:rPr sz="1650" spc="-195" dirty="0">
                <a:latin typeface="Courier New"/>
                <a:cs typeface="Courier New"/>
              </a:rPr>
              <a:t> </a:t>
            </a:r>
            <a:r>
              <a:rPr sz="1650" dirty="0">
                <a:latin typeface="Courier New"/>
                <a:cs typeface="Courier New"/>
              </a:rPr>
              <a:t>y</a:t>
            </a:r>
            <a:r>
              <a:rPr sz="1650" spc="-250" dirty="0">
                <a:latin typeface="Courier New"/>
                <a:cs typeface="Courier New"/>
              </a:rPr>
              <a:t> </a:t>
            </a:r>
            <a:r>
              <a:rPr sz="1650" spc="-75" dirty="0">
                <a:latin typeface="Courier New"/>
                <a:cs typeface="Courier New"/>
              </a:rPr>
              <a:t>test</a:t>
            </a:r>
            <a:r>
              <a:rPr sz="1650" spc="-175" dirty="0">
                <a:latin typeface="Courier New"/>
                <a:cs typeface="Courier New"/>
              </a:rPr>
              <a:t> </a:t>
            </a:r>
            <a:r>
              <a:rPr sz="1650" dirty="0">
                <a:solidFill>
                  <a:srgbClr val="8E3DBC"/>
                </a:solidFill>
                <a:latin typeface="Courier New"/>
                <a:cs typeface="Courier New"/>
              </a:rPr>
              <a:t>•</a:t>
            </a:r>
            <a:r>
              <a:rPr sz="1650" spc="-95" dirty="0">
                <a:solidFill>
                  <a:srgbClr val="8E3DBC"/>
                </a:solidFill>
                <a:latin typeface="Courier New"/>
                <a:cs typeface="Courier New"/>
              </a:rPr>
              <a:t> </a:t>
            </a:r>
            <a:r>
              <a:rPr sz="1650" spc="-70" dirty="0">
                <a:latin typeface="Courier New"/>
                <a:cs typeface="Courier New"/>
              </a:rPr>
              <a:t>train</a:t>
            </a:r>
            <a:r>
              <a:rPr sz="1650" spc="-175" dirty="0">
                <a:latin typeface="Courier New"/>
                <a:cs typeface="Courier New"/>
              </a:rPr>
              <a:t> </a:t>
            </a:r>
            <a:r>
              <a:rPr sz="1650" dirty="0">
                <a:latin typeface="Courier New"/>
                <a:cs typeface="Courier New"/>
              </a:rPr>
              <a:t>test</a:t>
            </a:r>
            <a:r>
              <a:rPr sz="1650" spc="-85" dirty="0">
                <a:latin typeface="Courier New"/>
                <a:cs typeface="Courier New"/>
              </a:rPr>
              <a:t> </a:t>
            </a:r>
            <a:r>
              <a:rPr sz="1650" spc="-70" dirty="0">
                <a:latin typeface="Courier New"/>
                <a:cs typeface="Courier New"/>
              </a:rPr>
              <a:t>split(X,</a:t>
            </a:r>
            <a:r>
              <a:rPr sz="1650" spc="-135" dirty="0">
                <a:latin typeface="Courier New"/>
                <a:cs typeface="Courier New"/>
              </a:rPr>
              <a:t> </a:t>
            </a:r>
            <a:r>
              <a:rPr sz="1650" dirty="0">
                <a:latin typeface="Courier New"/>
                <a:cs typeface="Courier New"/>
              </a:rPr>
              <a:t>y,</a:t>
            </a:r>
            <a:r>
              <a:rPr sz="1650" spc="-250" dirty="0">
                <a:latin typeface="Courier New"/>
                <a:cs typeface="Courier New"/>
              </a:rPr>
              <a:t> </a:t>
            </a:r>
            <a:r>
              <a:rPr sz="1650" spc="-30" dirty="0">
                <a:latin typeface="Courier New"/>
                <a:cs typeface="Courier New"/>
              </a:rPr>
              <a:t>test</a:t>
            </a:r>
            <a:r>
              <a:rPr sz="1650" spc="-100" dirty="0">
                <a:latin typeface="Courier New"/>
                <a:cs typeface="Courier New"/>
              </a:rPr>
              <a:t> </a:t>
            </a:r>
            <a:r>
              <a:rPr sz="1650" spc="-60" dirty="0">
                <a:latin typeface="Courier New"/>
                <a:cs typeface="Courier New"/>
              </a:rPr>
              <a:t>size•0.2,</a:t>
            </a:r>
            <a:r>
              <a:rPr sz="1650" spc="-30" dirty="0">
                <a:latin typeface="Courier New"/>
                <a:cs typeface="Courier New"/>
              </a:rPr>
              <a:t> </a:t>
            </a:r>
            <a:r>
              <a:rPr sz="1650" spc="-55" dirty="0">
                <a:latin typeface="Courier New"/>
                <a:cs typeface="Courier New"/>
              </a:rPr>
              <a:t>random</a:t>
            </a:r>
            <a:r>
              <a:rPr sz="1650" spc="-45" dirty="0">
                <a:latin typeface="Courier New"/>
                <a:cs typeface="Courier New"/>
              </a:rPr>
              <a:t> </a:t>
            </a:r>
            <a:r>
              <a:rPr sz="1650" spc="-10" dirty="0">
                <a:latin typeface="Courier New"/>
                <a:cs typeface="Courier New"/>
              </a:rPr>
              <a:t>state•42)</a:t>
            </a:r>
            <a:endParaRPr sz="1650">
              <a:latin typeface="Courier New"/>
              <a:cs typeface="Courier New"/>
            </a:endParaRPr>
          </a:p>
          <a:p>
            <a:pPr marL="22860">
              <a:lnSpc>
                <a:spcPts val="2010"/>
              </a:lnSpc>
              <a:spcBef>
                <a:spcPts val="5"/>
              </a:spcBef>
            </a:pPr>
            <a:r>
              <a:rPr sz="1750" spc="-105" dirty="0">
                <a:solidFill>
                  <a:srgbClr val="3B4F62"/>
                </a:solidFill>
                <a:latin typeface="Courier New"/>
                <a:cs typeface="Courier New"/>
              </a:rPr>
              <a:t>rf</a:t>
            </a:r>
            <a:r>
              <a:rPr sz="1750" spc="-30" dirty="0">
                <a:solidFill>
                  <a:srgbClr val="3B4F62"/>
                </a:solidFill>
                <a:latin typeface="Courier New"/>
                <a:cs typeface="Courier New"/>
              </a:rPr>
              <a:t> </a:t>
            </a:r>
            <a:r>
              <a:rPr sz="1750" spc="-150" dirty="0">
                <a:latin typeface="Courier New"/>
                <a:cs typeface="Courier New"/>
              </a:rPr>
              <a:t>model</a:t>
            </a:r>
            <a:r>
              <a:rPr sz="1750" spc="-165" dirty="0">
                <a:latin typeface="Courier New"/>
                <a:cs typeface="Courier New"/>
              </a:rPr>
              <a:t> </a:t>
            </a:r>
            <a:r>
              <a:rPr sz="1750" dirty="0">
                <a:solidFill>
                  <a:srgbClr val="953DC6"/>
                </a:solidFill>
                <a:latin typeface="Courier New"/>
                <a:cs typeface="Courier New"/>
              </a:rPr>
              <a:t>-</a:t>
            </a:r>
            <a:r>
              <a:rPr sz="1750" spc="-95" dirty="0">
                <a:solidFill>
                  <a:srgbClr val="953DC6"/>
                </a:solidFill>
                <a:latin typeface="Courier New"/>
                <a:cs typeface="Courier New"/>
              </a:rPr>
              <a:t> </a:t>
            </a:r>
            <a:r>
              <a:rPr sz="1750" spc="-135" dirty="0">
                <a:latin typeface="Courier New"/>
                <a:cs typeface="Courier New"/>
              </a:rPr>
              <a:t>RandcmForestClassifier(n</a:t>
            </a:r>
            <a:r>
              <a:rPr sz="1750" spc="-195" dirty="0">
                <a:latin typeface="Courier New"/>
                <a:cs typeface="Courier New"/>
              </a:rPr>
              <a:t> </a:t>
            </a:r>
            <a:r>
              <a:rPr sz="1750" spc="-130" dirty="0">
                <a:latin typeface="Courier New"/>
                <a:cs typeface="Courier New"/>
              </a:rPr>
              <a:t>estimators=100,</a:t>
            </a:r>
            <a:r>
              <a:rPr sz="1750" spc="-245" dirty="0">
                <a:latin typeface="Courier New"/>
                <a:cs typeface="Courier New"/>
              </a:rPr>
              <a:t> </a:t>
            </a:r>
            <a:r>
              <a:rPr sz="1750" spc="-150" dirty="0">
                <a:latin typeface="Courier New"/>
                <a:cs typeface="Courier New"/>
              </a:rPr>
              <a:t>random</a:t>
            </a:r>
            <a:r>
              <a:rPr sz="1750" spc="5" dirty="0">
                <a:latin typeface="Courier New"/>
                <a:cs typeface="Courier New"/>
              </a:rPr>
              <a:t> </a:t>
            </a:r>
            <a:r>
              <a:rPr sz="1750" spc="-130" dirty="0">
                <a:latin typeface="Courier New"/>
                <a:cs typeface="Courier New"/>
              </a:rPr>
              <a:t>state-</a:t>
            </a:r>
            <a:r>
              <a:rPr sz="1750" spc="-25" dirty="0">
                <a:latin typeface="Courier New"/>
                <a:cs typeface="Courier New"/>
              </a:rPr>
              <a:t>4Z)</a:t>
            </a:r>
            <a:endParaRPr sz="1750">
              <a:latin typeface="Courier New"/>
              <a:cs typeface="Courier New"/>
            </a:endParaRPr>
          </a:p>
          <a:p>
            <a:pPr marL="21590">
              <a:lnSpc>
                <a:spcPts val="2050"/>
              </a:lnSpc>
            </a:pPr>
            <a:r>
              <a:rPr sz="1850" spc="-225" dirty="0">
                <a:solidFill>
                  <a:srgbClr val="0F0F0F"/>
                </a:solidFill>
                <a:latin typeface="Courier New"/>
                <a:cs typeface="Courier New"/>
              </a:rPr>
              <a:t>rf</a:t>
            </a:r>
            <a:r>
              <a:rPr sz="1850" spc="-85" dirty="0">
                <a:solidFill>
                  <a:srgbClr val="0F0F0F"/>
                </a:solidFill>
                <a:latin typeface="Courier New"/>
                <a:cs typeface="Courier New"/>
              </a:rPr>
              <a:t> </a:t>
            </a:r>
            <a:r>
              <a:rPr sz="1850" spc="-220" dirty="0">
                <a:latin typeface="Courier New"/>
                <a:cs typeface="Courier New"/>
              </a:rPr>
              <a:t>model.fit(X</a:t>
            </a:r>
            <a:r>
              <a:rPr sz="1850" spc="-195" dirty="0">
                <a:latin typeface="Courier New"/>
                <a:cs typeface="Courier New"/>
              </a:rPr>
              <a:t> </a:t>
            </a:r>
            <a:r>
              <a:rPr sz="1850" spc="-190" dirty="0">
                <a:latin typeface="Courier New"/>
                <a:cs typeface="Courier New"/>
              </a:rPr>
              <a:t>train,</a:t>
            </a:r>
            <a:r>
              <a:rPr sz="1850" spc="-250" dirty="0">
                <a:latin typeface="Courier New"/>
                <a:cs typeface="Courier New"/>
              </a:rPr>
              <a:t> </a:t>
            </a:r>
            <a:r>
              <a:rPr sz="1850" spc="-150" dirty="0">
                <a:solidFill>
                  <a:srgbClr val="030303"/>
                </a:solidFill>
                <a:latin typeface="Courier New"/>
                <a:cs typeface="Courier New"/>
              </a:rPr>
              <a:t>y</a:t>
            </a:r>
            <a:r>
              <a:rPr sz="1850" spc="-260" dirty="0">
                <a:solidFill>
                  <a:srgbClr val="030303"/>
                </a:solidFill>
                <a:latin typeface="Courier New"/>
                <a:cs typeface="Courier New"/>
              </a:rPr>
              <a:t> </a:t>
            </a:r>
            <a:r>
              <a:rPr sz="1850" spc="-10" dirty="0">
                <a:latin typeface="Courier New"/>
                <a:cs typeface="Courier New"/>
              </a:rPr>
              <a:t>train)</a:t>
            </a:r>
            <a:endParaRPr sz="1850">
              <a:latin typeface="Courier New"/>
              <a:cs typeface="Courier New"/>
            </a:endParaRPr>
          </a:p>
          <a:p>
            <a:pPr marL="12700">
              <a:lnSpc>
                <a:spcPts val="2085"/>
              </a:lnSpc>
            </a:pPr>
            <a:r>
              <a:rPr sz="1800" dirty="0">
                <a:solidFill>
                  <a:srgbClr val="030303"/>
                </a:solidFill>
                <a:latin typeface="Courier New"/>
                <a:cs typeface="Courier New"/>
              </a:rPr>
              <a:t>y</a:t>
            </a:r>
            <a:r>
              <a:rPr sz="1800" spc="-235" dirty="0">
                <a:solidFill>
                  <a:srgbClr val="030303"/>
                </a:solidFill>
                <a:latin typeface="Courier New"/>
                <a:cs typeface="Courier New"/>
              </a:rPr>
              <a:t> </a:t>
            </a:r>
            <a:r>
              <a:rPr sz="1800" spc="-235" dirty="0">
                <a:solidFill>
                  <a:srgbClr val="1A1A1A"/>
                </a:solidFill>
                <a:latin typeface="Courier New"/>
                <a:cs typeface="Courier New"/>
              </a:rPr>
              <a:t>pred</a:t>
            </a:r>
            <a:r>
              <a:rPr sz="1800" spc="-195" dirty="0">
                <a:solidFill>
                  <a:srgbClr val="1A1A1A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953FCD"/>
                </a:solidFill>
                <a:latin typeface="Courier New"/>
                <a:cs typeface="Courier New"/>
              </a:rPr>
              <a:t>•</a:t>
            </a:r>
            <a:r>
              <a:rPr sz="1800" spc="95" dirty="0">
                <a:solidFill>
                  <a:srgbClr val="953FCD"/>
                </a:solidFill>
                <a:latin typeface="Courier New"/>
                <a:cs typeface="Courier New"/>
              </a:rPr>
              <a:t> </a:t>
            </a:r>
            <a:r>
              <a:rPr sz="1800" spc="-185" dirty="0">
                <a:solidFill>
                  <a:srgbClr val="3D4B60"/>
                </a:solidFill>
                <a:latin typeface="Courier New"/>
                <a:cs typeface="Courier New"/>
              </a:rPr>
              <a:t>rf</a:t>
            </a:r>
            <a:r>
              <a:rPr sz="1800" spc="-80" dirty="0">
                <a:solidFill>
                  <a:srgbClr val="3D4B60"/>
                </a:solidFill>
                <a:latin typeface="Courier New"/>
                <a:cs typeface="Courier New"/>
              </a:rPr>
              <a:t> </a:t>
            </a:r>
            <a:r>
              <a:rPr sz="1800" spc="-170" dirty="0">
                <a:latin typeface="Courier New"/>
                <a:cs typeface="Courier New"/>
              </a:rPr>
              <a:t>model.predict(X</a:t>
            </a:r>
            <a:r>
              <a:rPr sz="1800" spc="-225" dirty="0">
                <a:latin typeface="Courier New"/>
                <a:cs typeface="Courier New"/>
              </a:rPr>
              <a:t> </a:t>
            </a:r>
            <a:r>
              <a:rPr sz="1800" spc="-10" dirty="0">
                <a:latin typeface="Courier New"/>
                <a:cs typeface="Courier New"/>
              </a:rPr>
              <a:t>test)</a:t>
            </a: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8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800">
              <a:latin typeface="Courier New"/>
              <a:cs typeface="Courier New"/>
            </a:endParaRPr>
          </a:p>
          <a:p>
            <a:pPr marL="24130" marR="5664835" indent="5715">
              <a:lnSpc>
                <a:spcPct val="100600"/>
              </a:lnSpc>
              <a:tabLst>
                <a:tab pos="1080135" algn="l"/>
                <a:tab pos="1307465" algn="l"/>
                <a:tab pos="2255520" algn="l"/>
                <a:tab pos="2378710" algn="l"/>
                <a:tab pos="3305175" algn="l"/>
                <a:tab pos="4009390" algn="l"/>
              </a:tabLst>
            </a:pPr>
            <a:r>
              <a:rPr sz="1650" spc="55" dirty="0">
                <a:latin typeface="Arial MT"/>
                <a:cs typeface="Arial MT"/>
              </a:rPr>
              <a:t>accuracy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-50" dirty="0">
                <a:solidFill>
                  <a:srgbClr val="8C3BBF"/>
                </a:solidFill>
                <a:latin typeface="Arial MT"/>
                <a:cs typeface="Arial MT"/>
              </a:rPr>
              <a:t>-</a:t>
            </a:r>
            <a:r>
              <a:rPr sz="1650" dirty="0">
                <a:solidFill>
                  <a:srgbClr val="8C3BBF"/>
                </a:solidFill>
                <a:latin typeface="Arial MT"/>
                <a:cs typeface="Arial MT"/>
              </a:rPr>
              <a:t>	</a:t>
            </a:r>
            <a:r>
              <a:rPr sz="1650" spc="60" dirty="0">
                <a:latin typeface="Arial MT"/>
                <a:cs typeface="Arial MT"/>
              </a:rPr>
              <a:t>accuracy</a:t>
            </a:r>
            <a:r>
              <a:rPr sz="1650" dirty="0">
                <a:latin typeface="Arial MT"/>
                <a:cs typeface="Arial MT"/>
              </a:rPr>
              <a:t>		</a:t>
            </a:r>
            <a:r>
              <a:rPr sz="1650" spc="105" dirty="0">
                <a:latin typeface="Arial MT"/>
                <a:cs typeface="Arial MT"/>
              </a:rPr>
              <a:t>score(y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250" dirty="0">
                <a:latin typeface="Arial MT"/>
                <a:cs typeface="Arial MT"/>
              </a:rPr>
              <a:t>test,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240" dirty="0">
                <a:latin typeface="Arial MT"/>
                <a:cs typeface="Arial MT"/>
              </a:rPr>
              <a:t>ygred) </a:t>
            </a:r>
            <a:r>
              <a:rPr sz="1650" spc="204" dirty="0">
                <a:solidFill>
                  <a:srgbClr val="0C0C0C"/>
                </a:solidFill>
                <a:latin typeface="Arial MT"/>
                <a:cs typeface="Arial MT"/>
              </a:rPr>
              <a:t>print(”Accuracy:”,</a:t>
            </a:r>
            <a:r>
              <a:rPr sz="1650" dirty="0">
                <a:solidFill>
                  <a:srgbClr val="0C0C0C"/>
                </a:solidFill>
                <a:latin typeface="Arial MT"/>
                <a:cs typeface="Arial MT"/>
              </a:rPr>
              <a:t>	</a:t>
            </a:r>
            <a:r>
              <a:rPr sz="1650" spc="60" dirty="0">
                <a:latin typeface="Arial MT"/>
                <a:cs typeface="Arial MT"/>
              </a:rPr>
              <a:t>accuracy</a:t>
            </a:r>
            <a:r>
              <a:rPr sz="1650" dirty="0">
                <a:latin typeface="Arial MT"/>
                <a:cs typeface="Arial MT"/>
              </a:rPr>
              <a:t>	</a:t>
            </a:r>
            <a:r>
              <a:rPr sz="1650" spc="-395" dirty="0">
                <a:latin typeface="Arial MT"/>
                <a:cs typeface="Arial MT"/>
              </a:rPr>
              <a:t> </a:t>
            </a:r>
            <a:r>
              <a:rPr sz="1650" spc="55" dirty="0">
                <a:solidFill>
                  <a:srgbClr val="9E2BFD"/>
                </a:solidFill>
                <a:latin typeface="Arial MT"/>
                <a:cs typeface="Arial MT"/>
              </a:rPr>
              <a:t>*</a:t>
            </a:r>
            <a:r>
              <a:rPr sz="1650" spc="25" dirty="0">
                <a:solidFill>
                  <a:srgbClr val="9E2BFD"/>
                </a:solidFill>
                <a:latin typeface="Arial MT"/>
                <a:cs typeface="Arial MT"/>
              </a:rPr>
              <a:t>  </a:t>
            </a:r>
            <a:r>
              <a:rPr sz="1650" spc="60" dirty="0">
                <a:solidFill>
                  <a:srgbClr val="236D2F"/>
                </a:solidFill>
                <a:latin typeface="Arial MT"/>
                <a:cs typeface="Arial MT"/>
              </a:rPr>
              <a:t>100)</a:t>
            </a:r>
            <a:endParaRPr sz="16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97023" y="5695441"/>
            <a:ext cx="103441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-10" dirty="0">
                <a:latin typeface="Arial MT"/>
                <a:cs typeface="Arial MT"/>
              </a:rPr>
              <a:t>ACCURACY: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69398" y="5695441"/>
            <a:ext cx="203898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185" dirty="0">
                <a:latin typeface="Arial MT"/>
                <a:cs typeface="Arial MT"/>
              </a:rPr>
              <a:t>86.11111111111111</a:t>
            </a:r>
            <a:endParaRPr sz="135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723901" y="950468"/>
            <a:ext cx="40563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CODE</a:t>
            </a:r>
            <a:r>
              <a:rPr spc="-5" dirty="0"/>
              <a:t> </a:t>
            </a:r>
            <a:r>
              <a:rPr spc="265" dirty="0"/>
              <a:t>SNIPPET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603163" y="6263132"/>
            <a:ext cx="5948680" cy="258826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5875">
              <a:lnSpc>
                <a:spcPct val="100000"/>
              </a:lnSpc>
              <a:spcBef>
                <a:spcPts val="555"/>
              </a:spcBef>
            </a:pPr>
            <a:r>
              <a:rPr sz="2400" dirty="0">
                <a:solidFill>
                  <a:srgbClr val="216BB1"/>
                </a:solidFill>
                <a:latin typeface="Courier New"/>
                <a:cs typeface="Courier New"/>
              </a:rPr>
              <a:t>Training</a:t>
            </a:r>
            <a:r>
              <a:rPr sz="2400" spc="-315" dirty="0">
                <a:solidFill>
                  <a:srgbClr val="216BB1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12121"/>
                </a:solidFill>
                <a:latin typeface="Courier New"/>
                <a:cs typeface="Courier New"/>
              </a:rPr>
              <a:t>Accuracy:</a:t>
            </a:r>
            <a:r>
              <a:rPr sz="2400" spc="-35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12121"/>
                </a:solidFill>
                <a:latin typeface="Courier New"/>
                <a:cs typeface="Courier New"/>
              </a:rPr>
              <a:t>0.99995</a:t>
            </a:r>
            <a:endParaRPr sz="2400">
              <a:latin typeface="Courier New"/>
              <a:cs typeface="Courier New"/>
            </a:endParaRPr>
          </a:p>
          <a:p>
            <a:pPr marL="15875">
              <a:lnSpc>
                <a:spcPct val="100000"/>
              </a:lnSpc>
              <a:spcBef>
                <a:spcPts val="455"/>
              </a:spcBef>
            </a:pPr>
            <a:r>
              <a:rPr sz="2400" dirty="0">
                <a:solidFill>
                  <a:srgbClr val="216BB1"/>
                </a:solidFill>
                <a:latin typeface="Courier New"/>
                <a:cs typeface="Courier New"/>
              </a:rPr>
              <a:t>Testing</a:t>
            </a:r>
            <a:r>
              <a:rPr sz="2400" spc="-345" dirty="0">
                <a:solidFill>
                  <a:srgbClr val="216BB1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12121"/>
                </a:solidFill>
                <a:latin typeface="Courier New"/>
                <a:cs typeface="Courier New"/>
              </a:rPr>
              <a:t>Accuracy:</a:t>
            </a:r>
            <a:r>
              <a:rPr sz="2400" spc="-32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400" spc="-10" dirty="0">
                <a:solidFill>
                  <a:srgbClr val="212121"/>
                </a:solidFill>
                <a:latin typeface="Courier New"/>
                <a:cs typeface="Courier New"/>
              </a:rPr>
              <a:t>0.8014</a:t>
            </a:r>
            <a:endParaRPr sz="24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00"/>
              </a:spcBef>
            </a:pPr>
            <a:r>
              <a:rPr sz="2500" spc="-105" dirty="0">
                <a:solidFill>
                  <a:srgbClr val="212121"/>
                </a:solidFill>
                <a:latin typeface="Courier New"/>
                <a:cs typeface="Courier New"/>
              </a:rPr>
              <a:t>Precision:</a:t>
            </a:r>
            <a:r>
              <a:rPr sz="2500" spc="-20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500" spc="-20" dirty="0">
                <a:solidFill>
                  <a:srgbClr val="212121"/>
                </a:solidFill>
                <a:latin typeface="Courier New"/>
                <a:cs typeface="Courier New"/>
              </a:rPr>
              <a:t>0.7953035298178008</a:t>
            </a:r>
            <a:endParaRPr sz="2500">
              <a:latin typeface="Courier New"/>
              <a:cs typeface="Courier New"/>
            </a:endParaRPr>
          </a:p>
          <a:p>
            <a:pPr marL="26034">
              <a:lnSpc>
                <a:spcPct val="100000"/>
              </a:lnSpc>
              <a:spcBef>
                <a:spcPts val="285"/>
              </a:spcBef>
            </a:pPr>
            <a:r>
              <a:rPr sz="2550" spc="-145" dirty="0">
                <a:solidFill>
                  <a:srgbClr val="212121"/>
                </a:solidFill>
                <a:latin typeface="Courier New"/>
                <a:cs typeface="Courier New"/>
              </a:rPr>
              <a:t>Recall:</a:t>
            </a:r>
            <a:r>
              <a:rPr sz="2550" spc="-20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550" spc="-10" dirty="0">
                <a:solidFill>
                  <a:srgbClr val="212121"/>
                </a:solidFill>
                <a:latin typeface="Courier New"/>
                <a:cs typeface="Courier New"/>
              </a:rPr>
              <a:t>0.B014</a:t>
            </a:r>
            <a:endParaRPr sz="2550">
              <a:latin typeface="Courier New"/>
              <a:cs typeface="Courier New"/>
            </a:endParaRPr>
          </a:p>
          <a:p>
            <a:pPr marL="31115">
              <a:lnSpc>
                <a:spcPct val="100000"/>
              </a:lnSpc>
              <a:spcBef>
                <a:spcPts val="380"/>
              </a:spcBef>
            </a:pPr>
            <a:r>
              <a:rPr sz="2450" spc="-100" dirty="0">
                <a:solidFill>
                  <a:srgbClr val="216BB1"/>
                </a:solidFill>
                <a:latin typeface="Courier New"/>
                <a:cs typeface="Courier New"/>
              </a:rPr>
              <a:t>F1</a:t>
            </a:r>
            <a:r>
              <a:rPr sz="2450" spc="-315" dirty="0">
                <a:solidFill>
                  <a:srgbClr val="216BB1"/>
                </a:solidFill>
                <a:latin typeface="Courier New"/>
                <a:cs typeface="Courier New"/>
              </a:rPr>
              <a:t> </a:t>
            </a:r>
            <a:r>
              <a:rPr sz="2450" spc="-55" dirty="0">
                <a:solidFill>
                  <a:srgbClr val="212121"/>
                </a:solidFill>
                <a:latin typeface="Courier New"/>
                <a:cs typeface="Courier New"/>
              </a:rPr>
              <a:t>Score:</a:t>
            </a:r>
            <a:r>
              <a:rPr sz="2450" spc="-29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450" spc="-10" dirty="0">
                <a:solidFill>
                  <a:srgbClr val="212121"/>
                </a:solidFill>
                <a:latin typeface="Courier New"/>
                <a:cs typeface="Courier New"/>
              </a:rPr>
              <a:t>0.79327952901S0103</a:t>
            </a:r>
            <a:endParaRPr sz="2450">
              <a:latin typeface="Courier New"/>
              <a:cs typeface="Courier New"/>
            </a:endParaRPr>
          </a:p>
          <a:p>
            <a:pPr marL="26670">
              <a:lnSpc>
                <a:spcPct val="100000"/>
              </a:lnSpc>
              <a:spcBef>
                <a:spcPts val="345"/>
              </a:spcBef>
            </a:pPr>
            <a:r>
              <a:rPr sz="2500" spc="-10" dirty="0">
                <a:solidFill>
                  <a:srgbClr val="67B1E9"/>
                </a:solidFill>
                <a:latin typeface="Courier New"/>
                <a:cs typeface="Courier New"/>
              </a:rPr>
              <a:t>ROC</a:t>
            </a:r>
            <a:r>
              <a:rPr sz="2500" spc="-300" dirty="0">
                <a:solidFill>
                  <a:srgbClr val="67B1E9"/>
                </a:solidFill>
                <a:latin typeface="Courier New"/>
                <a:cs typeface="Courier New"/>
              </a:rPr>
              <a:t> </a:t>
            </a:r>
            <a:r>
              <a:rPr sz="2500" spc="-85" dirty="0">
                <a:solidFill>
                  <a:srgbClr val="216BB1"/>
                </a:solidFill>
                <a:latin typeface="Courier New"/>
                <a:cs typeface="Courier New"/>
              </a:rPr>
              <a:t>AUC</a:t>
            </a:r>
            <a:r>
              <a:rPr sz="2500" spc="-290" dirty="0">
                <a:solidFill>
                  <a:srgbClr val="216BB1"/>
                </a:solidFill>
                <a:latin typeface="Courier New"/>
                <a:cs typeface="Courier New"/>
              </a:rPr>
              <a:t> </a:t>
            </a:r>
            <a:r>
              <a:rPr sz="2500" spc="-85" dirty="0">
                <a:solidFill>
                  <a:srgbClr val="212167"/>
                </a:solidFill>
                <a:latin typeface="Courier New"/>
                <a:cs typeface="Courier New"/>
              </a:rPr>
              <a:t>ScorR:</a:t>
            </a:r>
            <a:r>
              <a:rPr sz="2500" spc="-290" dirty="0">
                <a:solidFill>
                  <a:srgbClr val="212167"/>
                </a:solidFill>
                <a:latin typeface="Courier New"/>
                <a:cs typeface="Courier New"/>
              </a:rPr>
              <a:t> </a:t>
            </a:r>
            <a:r>
              <a:rPr sz="2500" spc="-75" dirty="0">
                <a:solidFill>
                  <a:srgbClr val="212121"/>
                </a:solidFill>
                <a:latin typeface="Courier New"/>
                <a:cs typeface="Courier New"/>
              </a:rPr>
              <a:t>0.7371101358126936</a:t>
            </a:r>
            <a:endParaRPr sz="25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8100"/>
            <a:ext cx="18288000" cy="615695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102199" y="4834890"/>
            <a:ext cx="458787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dirty="0">
                <a:solidFill>
                  <a:srgbClr val="2D2D2D"/>
                </a:solidFill>
                <a:latin typeface="Calibri"/>
                <a:cs typeface="Calibri"/>
              </a:rPr>
              <a:t>About</a:t>
            </a:r>
            <a:r>
              <a:rPr sz="2750" spc="70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D2D2D"/>
                </a:solidFill>
                <a:latin typeface="Calibri"/>
                <a:cs typeface="Calibri"/>
              </a:rPr>
              <a:t>telecom</a:t>
            </a:r>
            <a:r>
              <a:rPr sz="2750" spc="155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2750" dirty="0">
                <a:solidFill>
                  <a:srgbClr val="2D2D2D"/>
                </a:solidFill>
                <a:latin typeface="Calibri"/>
                <a:cs typeface="Calibri"/>
              </a:rPr>
              <a:t>churn</a:t>
            </a:r>
            <a:r>
              <a:rPr sz="2750" spc="25" dirty="0">
                <a:solidFill>
                  <a:srgbClr val="2D2D2D"/>
                </a:solidFill>
                <a:latin typeface="Calibri"/>
                <a:cs typeface="Calibri"/>
              </a:rPr>
              <a:t> </a:t>
            </a:r>
            <a:r>
              <a:rPr sz="2750" spc="-10" dirty="0">
                <a:solidFill>
                  <a:srgbClr val="2D2D2D"/>
                </a:solidFill>
                <a:latin typeface="Calibri"/>
                <a:cs typeface="Calibri"/>
              </a:rPr>
              <a:t>prediction</a:t>
            </a:r>
            <a:endParaRPr sz="27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29695" y="5749290"/>
            <a:ext cx="210185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50" dirty="0">
                <a:solidFill>
                  <a:srgbClr val="A10C1F"/>
                </a:solidFill>
                <a:latin typeface="Arial MT"/>
                <a:cs typeface="Arial MT"/>
              </a:rPr>
              <a:t>4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3503" y="5749290"/>
            <a:ext cx="3430904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40" dirty="0">
                <a:solidFill>
                  <a:srgbClr val="2F2F2F"/>
                </a:solidFill>
                <a:latin typeface="Arial MT"/>
                <a:cs typeface="Arial MT"/>
              </a:rPr>
              <a:t>Our</a:t>
            </a:r>
            <a:r>
              <a:rPr sz="2750" spc="-15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spc="-60" dirty="0">
                <a:solidFill>
                  <a:srgbClr val="2F2F2F"/>
                </a:solidFill>
                <a:latin typeface="Arial MT"/>
                <a:cs typeface="Arial MT"/>
              </a:rPr>
              <a:t>Mission</a:t>
            </a:r>
            <a:r>
              <a:rPr sz="2750" spc="-9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spc="-10" dirty="0">
                <a:solidFill>
                  <a:srgbClr val="2F2F2F"/>
                </a:solidFill>
                <a:latin typeface="Arial MT"/>
                <a:cs typeface="Arial MT"/>
              </a:rPr>
              <a:t>and</a:t>
            </a:r>
            <a:r>
              <a:rPr sz="2750" spc="-1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spc="-75" dirty="0">
                <a:solidFill>
                  <a:srgbClr val="2F2F2F"/>
                </a:solidFill>
                <a:latin typeface="Arial MT"/>
                <a:cs typeface="Arial MT"/>
              </a:rPr>
              <a:t>Vision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19110" y="6657085"/>
            <a:ext cx="214629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50" dirty="0">
                <a:solidFill>
                  <a:srgbClr val="A10C1F"/>
                </a:solidFill>
                <a:latin typeface="Arial MT"/>
                <a:cs typeface="Arial MT"/>
              </a:rPr>
              <a:t>5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2889" y="6657085"/>
            <a:ext cx="152082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50" spc="-140" dirty="0">
                <a:solidFill>
                  <a:srgbClr val="2F2F2F"/>
                </a:solidFill>
                <a:latin typeface="Arial MT"/>
                <a:cs typeface="Arial MT"/>
              </a:rPr>
              <a:t>Our</a:t>
            </a:r>
            <a:r>
              <a:rPr sz="2850" spc="-6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50" spc="-145" dirty="0">
                <a:solidFill>
                  <a:srgbClr val="2F2F2F"/>
                </a:solidFill>
                <a:latin typeface="Arial MT"/>
                <a:cs typeface="Arial MT"/>
              </a:rPr>
              <a:t>Goals</a:t>
            </a:r>
            <a:endParaRPr sz="2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20764" y="7568692"/>
            <a:ext cx="215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A10C1F"/>
                </a:solidFill>
                <a:latin typeface="Arial MT"/>
                <a:cs typeface="Arial MT"/>
              </a:rPr>
              <a:t>6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3197" y="7568692"/>
            <a:ext cx="221869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2F2F2F"/>
                </a:solidFill>
                <a:latin typeface="Arial MT"/>
                <a:cs typeface="Arial MT"/>
              </a:rPr>
              <a:t>Our</a:t>
            </a:r>
            <a:r>
              <a:rPr sz="2800" spc="-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00" spc="-120" dirty="0">
                <a:solidFill>
                  <a:srgbClr val="2F2F2F"/>
                </a:solidFill>
                <a:latin typeface="Arial MT"/>
                <a:cs typeface="Arial MT"/>
              </a:rPr>
              <a:t>Milestones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14242" y="8470900"/>
            <a:ext cx="227329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A10C1F"/>
                </a:solidFill>
                <a:latin typeface="Arial MT"/>
                <a:cs typeface="Arial MT"/>
              </a:rPr>
              <a:t>7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02675" y="8470900"/>
            <a:ext cx="16446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5" dirty="0">
                <a:solidFill>
                  <a:srgbClr val="2F2F2F"/>
                </a:solidFill>
                <a:latin typeface="Arial MT"/>
                <a:cs typeface="Arial MT"/>
              </a:rPr>
              <a:t>Challenges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30321" y="2155443"/>
            <a:ext cx="6252845" cy="6976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915">
              <a:lnSpc>
                <a:spcPct val="100000"/>
              </a:lnSpc>
              <a:spcBef>
                <a:spcPts val="100"/>
              </a:spcBef>
            </a:pPr>
            <a:endParaRPr sz="2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endParaRPr sz="2250"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43934" y="4865115"/>
            <a:ext cx="21526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50" dirty="0">
                <a:solidFill>
                  <a:srgbClr val="A10C1F"/>
                </a:solidFill>
                <a:latin typeface="Arial MT"/>
                <a:cs typeface="Arial MT"/>
              </a:rPr>
              <a:t>8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923262" y="4865115"/>
            <a:ext cx="460184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0" dirty="0">
                <a:solidFill>
                  <a:srgbClr val="2F2F2F"/>
                </a:solidFill>
                <a:latin typeface="Arial MT"/>
                <a:cs typeface="Arial MT"/>
              </a:rPr>
              <a:t>Data</a:t>
            </a:r>
            <a:r>
              <a:rPr sz="2800" spc="-8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00" spc="-105" dirty="0">
                <a:solidFill>
                  <a:srgbClr val="2F2F2F"/>
                </a:solidFill>
                <a:latin typeface="Arial MT"/>
                <a:cs typeface="Arial MT"/>
              </a:rPr>
              <a:t>Cleaning</a:t>
            </a:r>
            <a:r>
              <a:rPr sz="2800" spc="-7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00" spc="-170" dirty="0">
                <a:solidFill>
                  <a:srgbClr val="2F2F2F"/>
                </a:solidFill>
                <a:latin typeface="Arial MT"/>
                <a:cs typeface="Arial MT"/>
              </a:rPr>
              <a:t>&amp;</a:t>
            </a:r>
            <a:r>
              <a:rPr sz="2800" spc="-3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00" spc="-114" dirty="0">
                <a:solidFill>
                  <a:srgbClr val="2F2F2F"/>
                </a:solidFill>
                <a:latin typeface="Arial MT"/>
                <a:cs typeface="Arial MT"/>
              </a:rPr>
              <a:t>Preprocessing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24779" y="5791961"/>
            <a:ext cx="2733040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35" dirty="0">
                <a:solidFill>
                  <a:srgbClr val="2D2D2D"/>
                </a:solidFill>
                <a:latin typeface="Arial MT"/>
                <a:cs typeface="Arial MT"/>
              </a:rPr>
              <a:t>ML</a:t>
            </a:r>
            <a:r>
              <a:rPr sz="2750" spc="-160" dirty="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sz="2750" spc="-65" dirty="0">
                <a:solidFill>
                  <a:srgbClr val="2D2D2D"/>
                </a:solidFill>
                <a:latin typeface="Arial MT"/>
                <a:cs typeface="Arial MT"/>
              </a:rPr>
              <a:t>Model</a:t>
            </a:r>
            <a:r>
              <a:rPr sz="2750" spc="-90" dirty="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sz="2750" spc="-80" dirty="0">
                <a:solidFill>
                  <a:srgbClr val="2D2D2D"/>
                </a:solidFill>
                <a:latin typeface="Arial MT"/>
                <a:cs typeface="Arial MT"/>
              </a:rPr>
              <a:t>Building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537331" y="6712204"/>
            <a:ext cx="41338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A10C1F"/>
                </a:solidFill>
                <a:latin typeface="Arial MT"/>
                <a:cs typeface="Arial MT"/>
              </a:rPr>
              <a:t>10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922224" y="6712204"/>
            <a:ext cx="35115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20" dirty="0">
                <a:solidFill>
                  <a:srgbClr val="2F2F2F"/>
                </a:solidFill>
                <a:latin typeface="Arial MT"/>
                <a:cs typeface="Arial MT"/>
              </a:rPr>
              <a:t>Hyperparameter</a:t>
            </a:r>
            <a:r>
              <a:rPr sz="2800" spc="3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800" spc="-90" dirty="0">
                <a:solidFill>
                  <a:srgbClr val="2F2F2F"/>
                </a:solidFill>
                <a:latin typeface="Arial MT"/>
                <a:cs typeface="Arial MT"/>
              </a:rPr>
              <a:t>Tuning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538021" y="7648193"/>
            <a:ext cx="410209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25" dirty="0">
                <a:solidFill>
                  <a:srgbClr val="A10C1F"/>
                </a:solidFill>
                <a:latin typeface="Arial MT"/>
                <a:cs typeface="Arial MT"/>
              </a:rPr>
              <a:t>11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25867" y="7648193"/>
            <a:ext cx="3624579" cy="44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50" spc="-100" dirty="0">
                <a:solidFill>
                  <a:srgbClr val="2F2F2F"/>
                </a:solidFill>
                <a:latin typeface="Arial MT"/>
                <a:cs typeface="Arial MT"/>
              </a:rPr>
              <a:t>SVM</a:t>
            </a:r>
            <a:r>
              <a:rPr sz="2750" spc="-7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2F2F2F"/>
                </a:solidFill>
                <a:latin typeface="Arial MT"/>
                <a:cs typeface="Arial MT"/>
              </a:rPr>
              <a:t>&amp;</a:t>
            </a:r>
            <a:r>
              <a:rPr sz="2750" spc="-150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spc="-70" dirty="0">
                <a:solidFill>
                  <a:srgbClr val="2F2F2F"/>
                </a:solidFill>
                <a:latin typeface="Arial MT"/>
                <a:cs typeface="Arial MT"/>
              </a:rPr>
              <a:t>Confusion</a:t>
            </a:r>
            <a:r>
              <a:rPr sz="2750" spc="-65" dirty="0">
                <a:solidFill>
                  <a:srgbClr val="2F2F2F"/>
                </a:solidFill>
                <a:latin typeface="Arial MT"/>
                <a:cs typeface="Arial MT"/>
              </a:rPr>
              <a:t> </a:t>
            </a:r>
            <a:r>
              <a:rPr sz="2750" spc="-60" dirty="0">
                <a:solidFill>
                  <a:srgbClr val="2F2F2F"/>
                </a:solidFill>
                <a:latin typeface="Arial MT"/>
                <a:cs typeface="Arial MT"/>
              </a:rPr>
              <a:t>Matrix</a:t>
            </a:r>
            <a:endParaRPr sz="27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537331" y="8562340"/>
            <a:ext cx="40957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25" dirty="0">
                <a:solidFill>
                  <a:srgbClr val="A10C1F"/>
                </a:solidFill>
                <a:latin typeface="Arial MT"/>
                <a:cs typeface="Arial MT"/>
              </a:rPr>
              <a:t>13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923843" y="8562340"/>
            <a:ext cx="1644014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14" dirty="0">
                <a:solidFill>
                  <a:srgbClr val="2F2F2F"/>
                </a:solidFill>
                <a:latin typeface="Arial MT"/>
                <a:cs typeface="Arial MT"/>
              </a:rPr>
              <a:t>Conclusion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4361688"/>
            <a:ext cx="16242792" cy="431901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03375" y="1048511"/>
            <a:ext cx="4023360" cy="999744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13813536" y="9250680"/>
            <a:ext cx="4471670" cy="1033780"/>
          </a:xfrm>
          <a:custGeom>
            <a:avLst/>
            <a:gdLst/>
            <a:ahLst/>
            <a:cxnLst/>
            <a:rect l="l" t="t" r="r" b="b"/>
            <a:pathLst>
              <a:path w="4471669" h="1033779">
                <a:moveTo>
                  <a:pt x="4471416" y="1033272"/>
                </a:moveTo>
                <a:lnTo>
                  <a:pt x="0" y="1033272"/>
                </a:lnTo>
                <a:lnTo>
                  <a:pt x="0" y="0"/>
                </a:lnTo>
                <a:lnTo>
                  <a:pt x="4471416" y="0"/>
                </a:lnTo>
                <a:lnTo>
                  <a:pt x="4471416" y="1033272"/>
                </a:lnTo>
                <a:close/>
              </a:path>
            </a:pathLst>
          </a:custGeom>
          <a:solidFill>
            <a:srgbClr val="A10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36226" y="9606533"/>
            <a:ext cx="176148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Agenda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94156" y="4637023"/>
            <a:ext cx="132651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10" dirty="0">
                <a:solidFill>
                  <a:srgbClr val="2D2D2D"/>
                </a:solidFill>
                <a:latin typeface="Calibri"/>
                <a:cs typeface="Calibri"/>
              </a:rPr>
              <a:t>Parameters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40913" y="5505703"/>
            <a:ext cx="22320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D2D2D"/>
                </a:solidFill>
                <a:latin typeface="Arial MT"/>
                <a:cs typeface="Arial MT"/>
              </a:rPr>
              <a:t>Training</a:t>
            </a:r>
            <a:r>
              <a:rPr sz="2100" spc="270" dirty="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2D2D2D"/>
                </a:solidFill>
                <a:latin typeface="Arial MT"/>
                <a:cs typeface="Arial MT"/>
              </a:rPr>
              <a:t>Accuracy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86633" y="6353047"/>
            <a:ext cx="214376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D2D2D"/>
                </a:solidFill>
                <a:latin typeface="Arial MT"/>
                <a:cs typeface="Arial MT"/>
              </a:rPr>
              <a:t>Testing</a:t>
            </a:r>
            <a:r>
              <a:rPr sz="2100" spc="280" dirty="0">
                <a:solidFill>
                  <a:srgbClr val="2D2D2D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2D2D2D"/>
                </a:solidFill>
                <a:latin typeface="Arial MT"/>
                <a:cs typeface="Arial MT"/>
              </a:rPr>
              <a:t>Accuracy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124702" y="653542"/>
            <a:ext cx="4273550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26840" algn="l"/>
              </a:tabLst>
            </a:pPr>
            <a:r>
              <a:rPr sz="9250" spc="245" dirty="0">
                <a:solidFill>
                  <a:srgbClr val="A10C1F"/>
                </a:solidFill>
                <a:latin typeface="Calibri"/>
                <a:cs typeface="Calibri"/>
              </a:rPr>
              <a:t>erence</a:t>
            </a:r>
            <a:r>
              <a:rPr sz="9250" dirty="0">
                <a:solidFill>
                  <a:srgbClr val="A10C1F"/>
                </a:solidFill>
                <a:latin typeface="Calibri"/>
                <a:cs typeface="Calibri"/>
              </a:rPr>
              <a:t>	</a:t>
            </a:r>
            <a:r>
              <a:rPr sz="9250" spc="95" dirty="0">
                <a:solidFill>
                  <a:srgbClr val="A10C1F"/>
                </a:solidFill>
                <a:latin typeface="Calibri"/>
                <a:cs typeface="Calibri"/>
              </a:rPr>
              <a:t>:</a:t>
            </a:r>
            <a:endParaRPr sz="92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61623" y="5491479"/>
            <a:ext cx="74358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95</a:t>
            </a:r>
            <a:r>
              <a:rPr sz="1875" spc="-15" baseline="42222" dirty="0">
                <a:solidFill>
                  <a:srgbClr val="2D2D2D"/>
                </a:solidFill>
                <a:latin typeface="Times New Roman"/>
                <a:cs typeface="Times New Roman"/>
              </a:rPr>
              <a:t>0</a:t>
            </a: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7\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54957" y="6332728"/>
            <a:ext cx="74993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82</a:t>
            </a:r>
            <a:r>
              <a:rPr sz="1875" spc="-15" baseline="40000" dirty="0">
                <a:solidFill>
                  <a:srgbClr val="2D2D2D"/>
                </a:solidFill>
                <a:latin typeface="Times New Roman"/>
                <a:cs typeface="Times New Roman"/>
              </a:rPr>
              <a:t>0</a:t>
            </a: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7\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726108" y="5516879"/>
            <a:ext cx="92075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00" spc="-10" dirty="0">
                <a:solidFill>
                  <a:srgbClr val="2D2D2D"/>
                </a:solidFill>
                <a:latin typeface="Arial MT"/>
                <a:cs typeface="Arial MT"/>
              </a:rPr>
              <a:t>100</a:t>
            </a:r>
            <a:r>
              <a:rPr sz="2025" spc="-15" baseline="39094" dirty="0">
                <a:solidFill>
                  <a:srgbClr val="2D2D2D"/>
                </a:solidFill>
                <a:latin typeface="Arial MT"/>
                <a:cs typeface="Arial MT"/>
              </a:rPr>
              <a:t>O</a:t>
            </a:r>
            <a:r>
              <a:rPr sz="2300" spc="-10" dirty="0">
                <a:solidFill>
                  <a:srgbClr val="2D2D2D"/>
                </a:solidFill>
                <a:latin typeface="Arial MT"/>
                <a:cs typeface="Arial MT"/>
              </a:rPr>
              <a:t>/L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683121" y="6358128"/>
            <a:ext cx="101028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00" spc="100" dirty="0">
                <a:solidFill>
                  <a:srgbClr val="2D2D2D"/>
                </a:solidFill>
                <a:latin typeface="Arial MT"/>
                <a:cs typeface="Arial MT"/>
              </a:rPr>
              <a:t>71.8</a:t>
            </a:r>
            <a:r>
              <a:rPr sz="2025" spc="150" baseline="37037" dirty="0">
                <a:solidFill>
                  <a:srgbClr val="2D2D2D"/>
                </a:solidFill>
                <a:latin typeface="Arial MT"/>
                <a:cs typeface="Arial MT"/>
              </a:rPr>
              <a:t>O</a:t>
            </a:r>
            <a:r>
              <a:rPr sz="2300" spc="100" dirty="0">
                <a:solidFill>
                  <a:srgbClr val="2D2D2D"/>
                </a:solidFill>
                <a:latin typeface="Arial MT"/>
                <a:cs typeface="Arial MT"/>
              </a:rPr>
              <a:t>J</a:t>
            </a:r>
            <a:endParaRPr sz="2300">
              <a:latin typeface="Arial MT"/>
              <a:cs typeface="Arial MT"/>
            </a:endParaRPr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457754" y="7127316"/>
          <a:ext cx="10567033" cy="13004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8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63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81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30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1040">
                <a:tc>
                  <a:txBody>
                    <a:bodyPr/>
                    <a:lstStyle/>
                    <a:p>
                      <a:pPr marR="818515" algn="ctr">
                        <a:lnSpc>
                          <a:spcPct val="100000"/>
                        </a:lnSpc>
                        <a:spcBef>
                          <a:spcPts val="525"/>
                        </a:spcBef>
                      </a:pPr>
                      <a:r>
                        <a:rPr sz="225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Precision</a:t>
                      </a:r>
                      <a:endParaRPr sz="2250">
                        <a:latin typeface="Arial MT"/>
                        <a:cs typeface="Arial MT"/>
                      </a:endParaRPr>
                    </a:p>
                  </a:txBody>
                  <a:tcPr marL="0" marR="0" marT="66675" marB="0"/>
                </a:tc>
                <a:tc>
                  <a:txBody>
                    <a:bodyPr/>
                    <a:lstStyle/>
                    <a:p>
                      <a:pPr marR="643255" algn="r">
                        <a:lnSpc>
                          <a:spcPct val="100000"/>
                        </a:lnSpc>
                        <a:spcBef>
                          <a:spcPts val="640"/>
                        </a:spcBef>
                      </a:pPr>
                      <a:r>
                        <a:rPr sz="240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r>
                        <a:rPr sz="2400" spc="13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84</a:t>
                      </a:r>
                      <a:r>
                        <a:rPr sz="2025" spc="-15" baseline="37037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/1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81280" marB="0"/>
                </a:tc>
                <a:tc>
                  <a:txBody>
                    <a:bodyPr/>
                    <a:lstStyle/>
                    <a:p>
                      <a:pPr marL="65151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5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2350" spc="204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350" spc="5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69</a:t>
                      </a:r>
                      <a:r>
                        <a:rPr sz="2025" spc="75" baseline="32921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endParaRPr sz="2025" baseline="32921">
                        <a:latin typeface="Arial MT"/>
                        <a:cs typeface="Arial M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L="223520">
                        <a:lnSpc>
                          <a:spcPct val="100000"/>
                        </a:lnSpc>
                        <a:spcBef>
                          <a:spcPts val="590"/>
                        </a:spcBef>
                      </a:pPr>
                      <a:r>
                        <a:rPr sz="235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r>
                        <a:rPr sz="2350" spc="195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3525" spc="-30" baseline="-2364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80</a:t>
                      </a:r>
                      <a:r>
                        <a:rPr sz="3525" spc="-30" baseline="18912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O/</a:t>
                      </a:r>
                      <a:endParaRPr sz="3525" baseline="18912">
                        <a:latin typeface="Arial MT"/>
                        <a:cs typeface="Arial MT"/>
                      </a:endParaRPr>
                    </a:p>
                  </a:txBody>
                  <a:tcPr marL="0" marR="0" marT="74930" marB="0"/>
                </a:tc>
                <a:tc>
                  <a:txBody>
                    <a:bodyPr/>
                    <a:lstStyle/>
                    <a:p>
                      <a:pPr marR="17145" algn="r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3525" baseline="1182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3525" spc="254" baseline="1182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350" spc="3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55</a:t>
                      </a:r>
                      <a:r>
                        <a:rPr sz="3525" spc="44" baseline="22458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O/</a:t>
                      </a:r>
                      <a:endParaRPr sz="3525" baseline="22458">
                        <a:latin typeface="Arial MT"/>
                        <a:cs typeface="Arial MT"/>
                      </a:endParaRPr>
                    </a:p>
                  </a:txBody>
                  <a:tcPr marL="0" marR="0" marT="9017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R="805180" algn="ctr">
                        <a:lnSpc>
                          <a:spcPct val="100000"/>
                        </a:lnSpc>
                        <a:spcBef>
                          <a:spcPts val="1750"/>
                        </a:spcBef>
                      </a:pPr>
                      <a:r>
                        <a:rPr sz="22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Recall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222250" marB="0"/>
                </a:tc>
                <a:tc>
                  <a:txBody>
                    <a:bodyPr/>
                    <a:lstStyle/>
                    <a:p>
                      <a:pPr marR="643255" algn="r">
                        <a:lnSpc>
                          <a:spcPts val="2810"/>
                        </a:lnSpc>
                        <a:spcBef>
                          <a:spcPts val="1815"/>
                        </a:spcBef>
                      </a:pPr>
                      <a:r>
                        <a:rPr sz="240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r>
                        <a:rPr sz="2400" spc="13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96</a:t>
                      </a:r>
                      <a:r>
                        <a:rPr sz="2025" spc="-15" baseline="39094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/L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30505" marB="0"/>
                </a:tc>
                <a:tc>
                  <a:txBody>
                    <a:bodyPr/>
                    <a:lstStyle/>
                    <a:p>
                      <a:pPr marL="650875">
                        <a:lnSpc>
                          <a:spcPts val="2835"/>
                        </a:lnSpc>
                        <a:spcBef>
                          <a:spcPts val="1789"/>
                        </a:spcBef>
                      </a:pPr>
                      <a:r>
                        <a:rPr sz="240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2400" spc="125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31</a:t>
                      </a:r>
                      <a:r>
                        <a:rPr sz="2025" spc="-15" baseline="37037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/1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27329" marB="0"/>
                </a:tc>
                <a:tc>
                  <a:txBody>
                    <a:bodyPr/>
                    <a:lstStyle/>
                    <a:p>
                      <a:pPr marL="222885">
                        <a:lnSpc>
                          <a:spcPts val="2835"/>
                        </a:lnSpc>
                        <a:spcBef>
                          <a:spcPts val="1789"/>
                        </a:spcBef>
                      </a:pPr>
                      <a:r>
                        <a:rPr sz="240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(0)</a:t>
                      </a:r>
                      <a:r>
                        <a:rPr sz="2400" spc="114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79</a:t>
                      </a:r>
                      <a:r>
                        <a:rPr sz="2025" spc="-15" baseline="37037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0</a:t>
                      </a:r>
                      <a:r>
                        <a:rPr sz="240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/9</a:t>
                      </a:r>
                      <a:endParaRPr sz="2400">
                        <a:latin typeface="Arial MT"/>
                        <a:cs typeface="Arial MT"/>
                      </a:endParaRPr>
                    </a:p>
                  </a:txBody>
                  <a:tcPr marL="0" marR="0" marT="227329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785"/>
                        </a:lnSpc>
                        <a:spcBef>
                          <a:spcPts val="1839"/>
                        </a:spcBef>
                      </a:pPr>
                      <a:r>
                        <a:rPr sz="235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(1)</a:t>
                      </a:r>
                      <a:r>
                        <a:rPr sz="2350" spc="17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35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56</a:t>
                      </a:r>
                      <a:r>
                        <a:rPr sz="2025" spc="-15" baseline="37037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O</a:t>
                      </a:r>
                      <a:r>
                        <a:rPr sz="2350" spc="-10" dirty="0">
                          <a:solidFill>
                            <a:srgbClr val="2D2D2D"/>
                          </a:solidFill>
                          <a:latin typeface="Arial MT"/>
                          <a:cs typeface="Arial MT"/>
                        </a:rPr>
                        <a:t>/L</a:t>
                      </a:r>
                      <a:endParaRPr sz="2350">
                        <a:latin typeface="Arial MT"/>
                        <a:cs typeface="Arial MT"/>
                      </a:endParaRPr>
                    </a:p>
                  </a:txBody>
                  <a:tcPr marL="0" marR="0" marT="233679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object 15"/>
          <p:cNvSpPr txBox="1"/>
          <p:nvPr/>
        </p:nvSpPr>
        <p:spPr>
          <a:xfrm>
            <a:off x="14735911" y="6361176"/>
            <a:ext cx="1010919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300" spc="100" dirty="0">
                <a:solidFill>
                  <a:srgbClr val="2D2D2D"/>
                </a:solidFill>
                <a:latin typeface="Arial MT"/>
                <a:cs typeface="Arial MT"/>
              </a:rPr>
              <a:t>86.2</a:t>
            </a:r>
            <a:r>
              <a:rPr sz="2025" spc="150" baseline="37037" dirty="0">
                <a:solidFill>
                  <a:srgbClr val="2D2D2D"/>
                </a:solidFill>
                <a:latin typeface="Arial MT"/>
                <a:cs typeface="Arial MT"/>
              </a:rPr>
              <a:t>O</a:t>
            </a:r>
            <a:r>
              <a:rPr sz="2300" spc="100" dirty="0">
                <a:solidFill>
                  <a:srgbClr val="2D2D2D"/>
                </a:solidFill>
                <a:latin typeface="Arial MT"/>
                <a:cs typeface="Arial MT"/>
              </a:rPr>
              <a:t>J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720912" y="7205217"/>
            <a:ext cx="1040765" cy="1235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2350" spc="-10" dirty="0">
                <a:solidFill>
                  <a:srgbClr val="2D2D2D"/>
                </a:solidFill>
                <a:latin typeface="Arial MT"/>
                <a:cs typeface="Arial MT"/>
              </a:rPr>
              <a:t>79.3</a:t>
            </a:r>
            <a:r>
              <a:rPr sz="2025" spc="-15" baseline="39094" dirty="0">
                <a:solidFill>
                  <a:srgbClr val="2D2D2D"/>
                </a:solidFill>
                <a:latin typeface="Arial MT"/>
                <a:cs typeface="Arial MT"/>
              </a:rPr>
              <a:t>O</a:t>
            </a:r>
            <a:r>
              <a:rPr sz="2350" spc="-10" dirty="0">
                <a:solidFill>
                  <a:srgbClr val="2D2D2D"/>
                </a:solidFill>
                <a:latin typeface="Arial MT"/>
                <a:cs typeface="Arial MT"/>
              </a:rPr>
              <a:t>/L</a:t>
            </a:r>
            <a:endParaRPr sz="235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994"/>
              </a:spcBef>
            </a:pPr>
            <a:endParaRPr sz="2350">
              <a:latin typeface="Arial MT"/>
              <a:cs typeface="Arial MT"/>
            </a:endParaRPr>
          </a:p>
          <a:p>
            <a:pPr marL="179705">
              <a:lnSpc>
                <a:spcPct val="100000"/>
              </a:lnSpc>
              <a:spcBef>
                <a:spcPts val="5"/>
              </a:spcBef>
            </a:pP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80</a:t>
            </a:r>
            <a:r>
              <a:rPr sz="1875" spc="-15" baseline="42222" dirty="0">
                <a:solidFill>
                  <a:srgbClr val="2D2D2D"/>
                </a:solidFill>
                <a:latin typeface="Times New Roman"/>
                <a:cs typeface="Times New Roman"/>
              </a:rPr>
              <a:t>0</a:t>
            </a:r>
            <a:r>
              <a:rPr sz="2500" spc="-10" dirty="0">
                <a:solidFill>
                  <a:srgbClr val="2D2D2D"/>
                </a:solidFill>
                <a:latin typeface="Times New Roman"/>
                <a:cs typeface="Times New Roman"/>
              </a:rPr>
              <a:t>7\</a:t>
            </a:r>
            <a:endParaRPr sz="2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36319" y="1389888"/>
            <a:ext cx="11369040" cy="9814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453615" y="0"/>
            <a:ext cx="3834384" cy="353872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296435" y="951230"/>
            <a:ext cx="4902200" cy="1465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524125" algn="l"/>
              </a:tabLst>
            </a:pPr>
            <a:r>
              <a:rPr sz="9450" spc="-425" dirty="0">
                <a:solidFill>
                  <a:srgbClr val="A10C1F"/>
                </a:solidFill>
                <a:latin typeface="Arial MT"/>
                <a:cs typeface="Arial MT"/>
              </a:rPr>
              <a:t>om</a:t>
            </a:r>
            <a:r>
              <a:rPr sz="9450" dirty="0">
                <a:solidFill>
                  <a:srgbClr val="A10C1F"/>
                </a:solidFill>
                <a:latin typeface="Arial MT"/>
                <a:cs typeface="Arial MT"/>
              </a:rPr>
              <a:t>	</a:t>
            </a:r>
            <a:r>
              <a:rPr sz="9450" spc="30" dirty="0">
                <a:solidFill>
                  <a:srgbClr val="A10C1F"/>
                </a:solidFill>
                <a:latin typeface="Arial MT"/>
                <a:cs typeface="Arial MT"/>
              </a:rPr>
              <a:t>ores</a:t>
            </a:r>
            <a:endParaRPr sz="94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44882" y="3433016"/>
            <a:ext cx="1938020" cy="13417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455"/>
              </a:spcBef>
            </a:pPr>
            <a:r>
              <a:rPr sz="4050" spc="-10" dirty="0">
                <a:solidFill>
                  <a:srgbClr val="2D2D2D"/>
                </a:solidFill>
                <a:latin typeface="Times New Roman"/>
                <a:cs typeface="Times New Roman"/>
              </a:rPr>
              <a:t>Random</a:t>
            </a:r>
            <a:endParaRPr sz="40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350"/>
              </a:spcBef>
            </a:pPr>
            <a:r>
              <a:rPr sz="4000" spc="-20" dirty="0">
                <a:solidFill>
                  <a:srgbClr val="2D2D2D"/>
                </a:solidFill>
                <a:latin typeface="Times New Roman"/>
                <a:cs typeface="Times New Roman"/>
              </a:rPr>
              <a:t>accuracy,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227926" y="3433016"/>
            <a:ext cx="12000865" cy="134175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  <a:tabLst>
                <a:tab pos="1911350" algn="l"/>
                <a:tab pos="3268979" algn="l"/>
                <a:tab pos="5116830" algn="l"/>
                <a:tab pos="7983220" algn="l"/>
                <a:tab pos="9257030" algn="l"/>
                <a:tab pos="11066145" algn="l"/>
              </a:tabLst>
            </a:pPr>
            <a:r>
              <a:rPr sz="4050" spc="-10" dirty="0">
                <a:solidFill>
                  <a:srgbClr val="2D2D2D"/>
                </a:solidFill>
                <a:latin typeface="Times New Roman"/>
                <a:cs typeface="Times New Roman"/>
              </a:rPr>
              <a:t>Forests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70" dirty="0">
                <a:solidFill>
                  <a:srgbClr val="2D2D2D"/>
                </a:solidFill>
                <a:latin typeface="Times New Roman"/>
                <a:cs typeface="Times New Roman"/>
              </a:rPr>
              <a:t>oñer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-10" dirty="0">
                <a:solidFill>
                  <a:srgbClr val="2D2D2D"/>
                </a:solidFill>
                <a:latin typeface="Times New Roman"/>
                <a:cs typeface="Times New Roman"/>
              </a:rPr>
              <a:t>several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-10" dirty="0">
                <a:solidFill>
                  <a:srgbClr val="2D2D2D"/>
                </a:solidFill>
                <a:latin typeface="Times New Roman"/>
                <a:cs typeface="Times New Roman"/>
              </a:rPr>
              <a:t>advantages: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-20" dirty="0">
                <a:solidFill>
                  <a:srgbClr val="2D2D2D"/>
                </a:solidFill>
                <a:latin typeface="Times New Roman"/>
                <a:cs typeface="Times New Roman"/>
              </a:rPr>
              <a:t>they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-10" dirty="0">
                <a:solidFill>
                  <a:srgbClr val="2D2D2D"/>
                </a:solidFill>
                <a:latin typeface="Times New Roman"/>
                <a:cs typeface="Times New Roman"/>
              </a:rPr>
              <a:t>deliver</a:t>
            </a:r>
            <a:r>
              <a:rPr sz="40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50" spc="-20" dirty="0">
                <a:solidFill>
                  <a:srgbClr val="2D2D2D"/>
                </a:solidFill>
                <a:latin typeface="Times New Roman"/>
                <a:cs typeface="Times New Roman"/>
              </a:rPr>
              <a:t>high</a:t>
            </a:r>
            <a:endParaRPr sz="4050">
              <a:latin typeface="Times New Roman"/>
              <a:cs typeface="Times New Roman"/>
            </a:endParaRPr>
          </a:p>
          <a:p>
            <a:pPr marL="136525">
              <a:lnSpc>
                <a:spcPct val="100000"/>
              </a:lnSpc>
              <a:spcBef>
                <a:spcPts val="350"/>
              </a:spcBef>
              <a:tabLst>
                <a:tab pos="1604010" algn="l"/>
                <a:tab pos="4272280" algn="l"/>
                <a:tab pos="6493510" algn="l"/>
                <a:tab pos="8329930" algn="l"/>
                <a:tab pos="11210290" algn="l"/>
              </a:tabLst>
            </a:pP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resist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overfitting,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highlight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00" spc="45" dirty="0">
                <a:solidFill>
                  <a:srgbClr val="2D2D2D"/>
                </a:solidFill>
                <a:latin typeface="Times New Roman"/>
                <a:cs typeface="Times New Roman"/>
              </a:rPr>
              <a:t>feature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importance,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4000" spc="9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endParaRPr sz="4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34388" y="4749291"/>
            <a:ext cx="14203680" cy="3312160"/>
          </a:xfrm>
          <a:prstGeom prst="rect">
            <a:avLst/>
          </a:prstGeom>
        </p:spPr>
        <p:txBody>
          <a:bodyPr vert="horz" wrap="square" lIns="0" tIns="5715" rIns="0" bIns="0" rtlCol="0">
            <a:spAutoFit/>
          </a:bodyPr>
          <a:lstStyle/>
          <a:p>
            <a:pPr marL="12700" marR="5080" indent="6350" algn="just">
              <a:lnSpc>
                <a:spcPct val="109100"/>
              </a:lnSpc>
              <a:spcBef>
                <a:spcPts val="45"/>
              </a:spcBef>
            </a:pP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effectively</a:t>
            </a:r>
            <a:r>
              <a:rPr sz="4000" spc="4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65" dirty="0">
                <a:solidFill>
                  <a:srgbClr val="2D2D2D"/>
                </a:solidFill>
                <a:latin typeface="Times New Roman"/>
                <a:cs typeface="Times New Roman"/>
              </a:rPr>
              <a:t>handle</a:t>
            </a:r>
            <a:r>
              <a:rPr sz="4000" spc="3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noise</a:t>
            </a:r>
            <a:r>
              <a:rPr sz="4000" spc="3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9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4000" spc="4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missing</a:t>
            </a:r>
            <a:r>
              <a:rPr sz="4000" spc="4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values.</a:t>
            </a:r>
            <a:r>
              <a:rPr sz="4000" spc="2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Additionally,</a:t>
            </a:r>
            <a:r>
              <a:rPr sz="4000" spc="5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they</a:t>
            </a:r>
            <a:r>
              <a:rPr sz="4000" spc="2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50" dirty="0">
                <a:solidFill>
                  <a:srgbClr val="2D2D2D"/>
                </a:solidFill>
                <a:latin typeface="Times New Roman"/>
                <a:cs typeface="Times New Roman"/>
              </a:rPr>
              <a:t>are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versatile</a:t>
            </a:r>
            <a:r>
              <a:rPr sz="40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114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 scalable,</a:t>
            </a:r>
            <a:r>
              <a:rPr sz="40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suitable</a:t>
            </a:r>
            <a:r>
              <a:rPr sz="400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400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50" dirty="0">
                <a:solidFill>
                  <a:srgbClr val="2D2D2D"/>
                </a:solidFill>
                <a:latin typeface="Times New Roman"/>
                <a:cs typeface="Times New Roman"/>
              </a:rPr>
              <a:t>both</a:t>
            </a:r>
            <a:r>
              <a:rPr sz="40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classification</a:t>
            </a:r>
            <a:r>
              <a:rPr sz="4000" spc="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9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400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regression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tasks. After</a:t>
            </a:r>
            <a:r>
              <a:rPr sz="4000" spc="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evaluating</a:t>
            </a:r>
            <a:r>
              <a:rPr sz="4000" spc="2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all</a:t>
            </a:r>
            <a:r>
              <a:rPr sz="400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75" dirty="0">
                <a:solidFill>
                  <a:srgbClr val="2D2D2D"/>
                </a:solidFill>
                <a:latin typeface="Times New Roman"/>
                <a:cs typeface="Times New Roman"/>
              </a:rPr>
              <a:t>three</a:t>
            </a:r>
            <a:r>
              <a:rPr sz="4000" spc="1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models,</a:t>
            </a:r>
            <a:r>
              <a:rPr sz="40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we</a:t>
            </a:r>
            <a:r>
              <a:rPr sz="4000" spc="-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selected</a:t>
            </a:r>
            <a:r>
              <a:rPr sz="4000" spc="2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dirty="0">
                <a:solidFill>
                  <a:srgbClr val="2D2D2D"/>
                </a:solidFill>
                <a:latin typeface="Times New Roman"/>
                <a:cs typeface="Times New Roman"/>
              </a:rPr>
              <a:t>Random</a:t>
            </a:r>
            <a:r>
              <a:rPr sz="4000" spc="3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4000" spc="-10" dirty="0">
                <a:solidFill>
                  <a:srgbClr val="2D2D2D"/>
                </a:solidFill>
                <a:latin typeface="Times New Roman"/>
                <a:cs typeface="Times New Roman"/>
              </a:rPr>
              <a:t>Forest </a:t>
            </a:r>
            <a:r>
              <a:rPr sz="3900" spc="145" dirty="0">
                <a:solidFill>
                  <a:srgbClr val="2D2D2D"/>
                </a:solidFill>
                <a:latin typeface="Times New Roman"/>
                <a:cs typeface="Times New Roman"/>
              </a:rPr>
              <a:t>due</a:t>
            </a:r>
            <a:r>
              <a:rPr sz="390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12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39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95" dirty="0">
                <a:solidFill>
                  <a:srgbClr val="2D2D2D"/>
                </a:solidFill>
                <a:latin typeface="Times New Roman"/>
                <a:cs typeface="Times New Roman"/>
              </a:rPr>
              <a:t>its</a:t>
            </a:r>
            <a:r>
              <a:rPr sz="39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110" dirty="0">
                <a:solidFill>
                  <a:srgbClr val="2D2D2D"/>
                </a:solidFill>
                <a:latin typeface="Times New Roman"/>
                <a:cs typeface="Times New Roman"/>
              </a:rPr>
              <a:t>superior</a:t>
            </a:r>
            <a:r>
              <a:rPr sz="3900" spc="4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80" dirty="0">
                <a:solidFill>
                  <a:srgbClr val="2D2D2D"/>
                </a:solidFill>
                <a:latin typeface="Times New Roman"/>
                <a:cs typeface="Times New Roman"/>
              </a:rPr>
              <a:t>performance</a:t>
            </a:r>
            <a:r>
              <a:rPr sz="3900" spc="5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15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900" spc="3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2D2D2D"/>
                </a:solidFill>
                <a:latin typeface="Times New Roman"/>
                <a:cs typeface="Times New Roman"/>
              </a:rPr>
              <a:t>minimal</a:t>
            </a:r>
            <a:r>
              <a:rPr sz="3900" spc="3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90" dirty="0">
                <a:solidFill>
                  <a:srgbClr val="2D2D2D"/>
                </a:solidFill>
                <a:latin typeface="Times New Roman"/>
                <a:cs typeface="Times New Roman"/>
              </a:rPr>
              <a:t>gap</a:t>
            </a:r>
            <a:r>
              <a:rPr sz="3900" spc="20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55" dirty="0">
                <a:solidFill>
                  <a:srgbClr val="2D2D2D"/>
                </a:solidFill>
                <a:latin typeface="Times New Roman"/>
                <a:cs typeface="Times New Roman"/>
              </a:rPr>
              <a:t>between</a:t>
            </a:r>
            <a:r>
              <a:rPr sz="3900" spc="5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80" dirty="0">
                <a:solidFill>
                  <a:srgbClr val="2D2D2D"/>
                </a:solidFill>
                <a:latin typeface="Times New Roman"/>
                <a:cs typeface="Times New Roman"/>
              </a:rPr>
              <a:t>training </a:t>
            </a:r>
            <a:r>
              <a:rPr sz="3900" spc="15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39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70" dirty="0">
                <a:solidFill>
                  <a:srgbClr val="2D2D2D"/>
                </a:solidFill>
                <a:latin typeface="Times New Roman"/>
                <a:cs typeface="Times New Roman"/>
              </a:rPr>
              <a:t>testing</a:t>
            </a:r>
            <a:r>
              <a:rPr sz="390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900" spc="-10" dirty="0">
                <a:solidFill>
                  <a:srgbClr val="2D2D2D"/>
                </a:solidFill>
                <a:latin typeface="Times New Roman"/>
                <a:cs typeface="Times New Roman"/>
              </a:rPr>
              <a:t>accuracy.</a:t>
            </a:r>
            <a:endParaRPr sz="3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76544" y="2179320"/>
            <a:ext cx="3377184" cy="97231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59" y="938783"/>
            <a:ext cx="7077456" cy="94792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0" y="7022592"/>
            <a:ext cx="21336" cy="1005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38072" y="5538215"/>
            <a:ext cx="515112" cy="6979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99744" y="4943855"/>
            <a:ext cx="1444752" cy="414527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7845771" y="536447"/>
            <a:ext cx="6325235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27200" algn="l"/>
              </a:tabLst>
            </a:pPr>
            <a:r>
              <a:rPr sz="8900" spc="40" dirty="0">
                <a:solidFill>
                  <a:srgbClr val="A10C1F"/>
                </a:solidFill>
              </a:rPr>
              <a:t>er</a:t>
            </a:r>
            <a:r>
              <a:rPr sz="8900" dirty="0">
                <a:solidFill>
                  <a:srgbClr val="A10C1F"/>
                </a:solidFill>
              </a:rPr>
              <a:t>	</a:t>
            </a:r>
            <a:r>
              <a:rPr sz="8900" spc="565" dirty="0">
                <a:solidFill>
                  <a:srgbClr val="A10C1F"/>
                </a:solidFill>
              </a:rPr>
              <a:t>arameter</a:t>
            </a:r>
            <a:endParaRPr sz="8900"/>
          </a:p>
        </p:txBody>
      </p:sp>
      <p:sp>
        <p:nvSpPr>
          <p:cNvPr id="8" name="object 8"/>
          <p:cNvSpPr txBox="1"/>
          <p:nvPr/>
        </p:nvSpPr>
        <p:spPr>
          <a:xfrm>
            <a:off x="2938542" y="4138421"/>
            <a:ext cx="19050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175" dirty="0">
                <a:solidFill>
                  <a:srgbClr val="5B5B5B"/>
                </a:solidFill>
                <a:latin typeface="Times New Roman"/>
                <a:cs typeface="Times New Roman"/>
              </a:rPr>
              <a:t>y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3248" y="4138421"/>
            <a:ext cx="618490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260" dirty="0">
                <a:latin typeface="Times New Roman"/>
                <a:cs typeface="Times New Roman"/>
              </a:rPr>
              <a:t>What</a:t>
            </a:r>
            <a:r>
              <a:rPr sz="3050" spc="40" dirty="0">
                <a:latin typeface="Times New Roman"/>
                <a:cs typeface="Times New Roman"/>
              </a:rPr>
              <a:t> </a:t>
            </a:r>
            <a:r>
              <a:rPr sz="3050" spc="150" dirty="0">
                <a:latin typeface="Times New Roman"/>
                <a:cs typeface="Times New Roman"/>
              </a:rPr>
              <a:t>is</a:t>
            </a:r>
            <a:r>
              <a:rPr sz="3050" spc="65" dirty="0">
                <a:latin typeface="Times New Roman"/>
                <a:cs typeface="Times New Roman"/>
              </a:rPr>
              <a:t> </a:t>
            </a:r>
            <a:r>
              <a:rPr sz="3050" spc="280" dirty="0">
                <a:latin typeface="Times New Roman"/>
                <a:cs typeface="Times New Roman"/>
              </a:rPr>
              <a:t>Hyperparameter</a:t>
            </a:r>
            <a:r>
              <a:rPr sz="3050" spc="-65" dirty="0">
                <a:latin typeface="Times New Roman"/>
                <a:cs typeface="Times New Roman"/>
              </a:rPr>
              <a:t> </a:t>
            </a:r>
            <a:r>
              <a:rPr sz="3050" spc="204" dirty="0">
                <a:latin typeface="Times New Roman"/>
                <a:cs typeface="Times New Roman"/>
              </a:rPr>
              <a:t>Tuning</a:t>
            </a:r>
            <a:r>
              <a:rPr sz="3050" spc="-35" dirty="0">
                <a:latin typeface="Times New Roman"/>
                <a:cs typeface="Times New Roman"/>
              </a:rPr>
              <a:t> </a:t>
            </a:r>
            <a:r>
              <a:rPr sz="3050" spc="150" dirty="0">
                <a:latin typeface="Times New Roman"/>
                <a:cs typeface="Times New Roman"/>
              </a:rPr>
              <a:t>?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0513" y="5129784"/>
            <a:ext cx="1193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i="1" spc="-765" dirty="0">
                <a:solidFill>
                  <a:srgbClr val="444444"/>
                </a:solidFill>
                <a:latin typeface="Times New Roman"/>
                <a:cs typeface="Times New Roman"/>
              </a:rPr>
              <a:t>p</a:t>
            </a:r>
            <a:endParaRPr sz="2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31647" y="5087112"/>
            <a:ext cx="12418060" cy="24517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64135" algn="just">
              <a:lnSpc>
                <a:spcPct val="109800"/>
              </a:lnSpc>
              <a:spcBef>
                <a:spcPts val="95"/>
              </a:spcBef>
            </a:pPr>
            <a:r>
              <a:rPr sz="2900" spc="90" dirty="0">
                <a:solidFill>
                  <a:srgbClr val="A10C1F"/>
                </a:solidFill>
                <a:latin typeface="Times New Roman"/>
                <a:cs typeface="Times New Roman"/>
              </a:rPr>
              <a:t>Hyperparameter</a:t>
            </a:r>
            <a:r>
              <a:rPr sz="2900" spc="-2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solidFill>
                  <a:srgbClr val="A10C1F"/>
                </a:solidFill>
                <a:latin typeface="Times New Roman"/>
                <a:cs typeface="Times New Roman"/>
              </a:rPr>
              <a:t>Tuning</a:t>
            </a:r>
            <a:r>
              <a:rPr sz="2900" spc="16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is</a:t>
            </a:r>
            <a:r>
              <a:rPr sz="2900" spc="30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the</a:t>
            </a:r>
            <a:r>
              <a:rPr sz="2900" spc="16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process</a:t>
            </a:r>
            <a:r>
              <a:rPr sz="2900" spc="250" dirty="0">
                <a:latin typeface="Times New Roman"/>
                <a:cs typeface="Times New Roman"/>
              </a:rPr>
              <a:t> </a:t>
            </a:r>
            <a:r>
              <a:rPr sz="2900" spc="-30" dirty="0">
                <a:latin typeface="Times New Roman"/>
                <a:cs typeface="Times New Roman"/>
              </a:rPr>
              <a:t>of</a:t>
            </a:r>
            <a:r>
              <a:rPr sz="2900" spc="6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finding</a:t>
            </a:r>
            <a:r>
              <a:rPr sz="2900" spc="160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the</a:t>
            </a:r>
            <a:r>
              <a:rPr sz="2900" spc="45" dirty="0">
                <a:latin typeface="Times New Roman"/>
                <a:cs typeface="Times New Roman"/>
              </a:rPr>
              <a:t> </a:t>
            </a:r>
            <a:r>
              <a:rPr sz="2900" spc="50" dirty="0">
                <a:latin typeface="Times New Roman"/>
                <a:cs typeface="Times New Roman"/>
              </a:rPr>
              <a:t>best</a:t>
            </a:r>
            <a:r>
              <a:rPr sz="2900" spc="114" dirty="0">
                <a:latin typeface="Times New Roman"/>
                <a:cs typeface="Times New Roman"/>
              </a:rPr>
              <a:t> </a:t>
            </a:r>
            <a:r>
              <a:rPr sz="2900" spc="50" dirty="0">
                <a:latin typeface="Times New Roman"/>
                <a:cs typeface="Times New Roman"/>
              </a:rPr>
              <a:t>settings</a:t>
            </a:r>
            <a:r>
              <a:rPr sz="2900" spc="114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for</a:t>
            </a:r>
            <a:r>
              <a:rPr sz="2900" spc="8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135" dirty="0">
                <a:latin typeface="Times New Roman"/>
                <a:cs typeface="Times New Roman"/>
              </a:rPr>
              <a:t> </a:t>
            </a:r>
            <a:r>
              <a:rPr sz="2900" spc="40" dirty="0">
                <a:latin typeface="Times New Roman"/>
                <a:cs typeface="Times New Roman"/>
              </a:rPr>
              <a:t>machine </a:t>
            </a:r>
            <a:r>
              <a:rPr sz="2900" spc="70" dirty="0">
                <a:latin typeface="Times New Roman"/>
                <a:cs typeface="Times New Roman"/>
              </a:rPr>
              <a:t>learning</a:t>
            </a:r>
            <a:r>
              <a:rPr sz="2900" spc="16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model</a:t>
            </a:r>
            <a:r>
              <a:rPr sz="2900" spc="170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to</a:t>
            </a:r>
            <a:r>
              <a:rPr sz="2900" spc="-5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improve</a:t>
            </a:r>
            <a:r>
              <a:rPr sz="2900" spc="195" dirty="0">
                <a:latin typeface="Times New Roman"/>
                <a:cs typeface="Times New Roman"/>
              </a:rPr>
              <a:t> </a:t>
            </a:r>
            <a:r>
              <a:rPr sz="2900" spc="60" dirty="0">
                <a:latin typeface="Times New Roman"/>
                <a:cs typeface="Times New Roman"/>
              </a:rPr>
              <a:t>its</a:t>
            </a:r>
            <a:r>
              <a:rPr sz="2900" spc="85" dirty="0">
                <a:latin typeface="Times New Roman"/>
                <a:cs typeface="Times New Roman"/>
              </a:rPr>
              <a:t> </a:t>
            </a:r>
            <a:r>
              <a:rPr sz="2900" spc="50" dirty="0">
                <a:latin typeface="Times New Roman"/>
                <a:cs typeface="Times New Roman"/>
              </a:rPr>
              <a:t>performance.</a:t>
            </a:r>
            <a:r>
              <a:rPr sz="2900" spc="18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This</a:t>
            </a:r>
            <a:r>
              <a:rPr sz="2900" spc="7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involves</a:t>
            </a:r>
            <a:r>
              <a:rPr sz="2900" spc="170" dirty="0">
                <a:latin typeface="Times New Roman"/>
                <a:cs typeface="Times New Roman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adjusting</a:t>
            </a:r>
            <a:r>
              <a:rPr sz="2900" spc="235" dirty="0">
                <a:latin typeface="Times New Roman"/>
                <a:cs typeface="Times New Roman"/>
              </a:rPr>
              <a:t> </a:t>
            </a:r>
            <a:r>
              <a:rPr sz="2900" spc="60" dirty="0">
                <a:latin typeface="Times New Roman"/>
                <a:cs typeface="Times New Roman"/>
              </a:rPr>
              <a:t>parameters </a:t>
            </a:r>
            <a:r>
              <a:rPr sz="2900" spc="100" dirty="0">
                <a:latin typeface="Times New Roman"/>
                <a:cs typeface="Times New Roman"/>
              </a:rPr>
              <a:t>that</a:t>
            </a:r>
            <a:r>
              <a:rPr sz="2900" spc="1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control</a:t>
            </a:r>
            <a:r>
              <a:rPr sz="2900" spc="200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the</a:t>
            </a:r>
            <a:r>
              <a:rPr sz="2900" spc="-40" dirty="0">
                <a:latin typeface="Times New Roman"/>
                <a:cs typeface="Times New Roman"/>
              </a:rPr>
              <a:t> </a:t>
            </a:r>
            <a:r>
              <a:rPr sz="2900" spc="70" dirty="0">
                <a:latin typeface="Times New Roman"/>
                <a:cs typeface="Times New Roman"/>
              </a:rPr>
              <a:t>learning</a:t>
            </a:r>
            <a:r>
              <a:rPr sz="2900" spc="18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process,</a:t>
            </a:r>
            <a:r>
              <a:rPr sz="2900" spc="15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like</a:t>
            </a:r>
            <a:r>
              <a:rPr sz="2900" spc="95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the</a:t>
            </a:r>
            <a:r>
              <a:rPr sz="2900" spc="135" dirty="0">
                <a:latin typeface="Times New Roman"/>
                <a:cs typeface="Times New Roman"/>
              </a:rPr>
              <a:t> </a:t>
            </a:r>
            <a:r>
              <a:rPr sz="2900" spc="85" dirty="0">
                <a:latin typeface="Times New Roman"/>
                <a:cs typeface="Times New Roman"/>
              </a:rPr>
              <a:t>number</a:t>
            </a:r>
            <a:r>
              <a:rPr sz="2900" spc="19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135" dirty="0">
                <a:latin typeface="Times New Roman"/>
                <a:cs typeface="Times New Roman"/>
              </a:rPr>
              <a:t> </a:t>
            </a:r>
            <a:r>
              <a:rPr sz="2900" spc="70" dirty="0">
                <a:latin typeface="Times New Roman"/>
                <a:cs typeface="Times New Roman"/>
              </a:rPr>
              <a:t>trees</a:t>
            </a:r>
            <a:r>
              <a:rPr sz="2900" spc="40" dirty="0">
                <a:latin typeface="Times New Roman"/>
                <a:cs typeface="Times New Roman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in</a:t>
            </a:r>
            <a:r>
              <a:rPr sz="2900" spc="9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11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Random</a:t>
            </a:r>
            <a:r>
              <a:rPr sz="2900" spc="36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Forest</a:t>
            </a:r>
            <a:r>
              <a:rPr sz="2900" spc="210" dirty="0">
                <a:latin typeface="Times New Roman"/>
                <a:cs typeface="Times New Roman"/>
              </a:rPr>
              <a:t> </a:t>
            </a:r>
            <a:r>
              <a:rPr sz="2900" spc="35" dirty="0">
                <a:latin typeface="Times New Roman"/>
                <a:cs typeface="Times New Roman"/>
              </a:rPr>
              <a:t>or </a:t>
            </a:r>
            <a:r>
              <a:rPr sz="2900" spc="100" dirty="0">
                <a:latin typeface="Times New Roman"/>
                <a:cs typeface="Times New Roman"/>
              </a:rPr>
              <a:t>the</a:t>
            </a:r>
            <a:r>
              <a:rPr sz="2900" spc="-95" dirty="0">
                <a:latin typeface="Times New Roman"/>
                <a:cs typeface="Times New Roman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learning</a:t>
            </a:r>
            <a:r>
              <a:rPr sz="2900" spc="280" dirty="0">
                <a:latin typeface="Times New Roman"/>
                <a:cs typeface="Times New Roman"/>
              </a:rPr>
              <a:t> </a:t>
            </a:r>
            <a:r>
              <a:rPr sz="2900" spc="80" dirty="0">
                <a:latin typeface="Times New Roman"/>
                <a:cs typeface="Times New Roman"/>
              </a:rPr>
              <a:t>rate</a:t>
            </a:r>
            <a:r>
              <a:rPr sz="2900" spc="35" dirty="0">
                <a:latin typeface="Times New Roman"/>
                <a:cs typeface="Times New Roman"/>
              </a:rPr>
              <a:t> </a:t>
            </a:r>
            <a:r>
              <a:rPr sz="2900" spc="65" dirty="0">
                <a:latin typeface="Times New Roman"/>
                <a:cs typeface="Times New Roman"/>
              </a:rPr>
              <a:t>in</a:t>
            </a:r>
            <a:r>
              <a:rPr sz="2900" spc="8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a</a:t>
            </a:r>
            <a:r>
              <a:rPr sz="2900" spc="135" dirty="0">
                <a:latin typeface="Times New Roman"/>
                <a:cs typeface="Times New Roman"/>
              </a:rPr>
              <a:t> </a:t>
            </a:r>
            <a:r>
              <a:rPr sz="2900" spc="65" dirty="0">
                <a:latin typeface="Times New Roman"/>
                <a:cs typeface="Times New Roman"/>
              </a:rPr>
              <a:t>neural</a:t>
            </a:r>
            <a:r>
              <a:rPr sz="2900" spc="18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network.</a:t>
            </a:r>
            <a:r>
              <a:rPr sz="2900" spc="290" dirty="0">
                <a:latin typeface="Times New Roman"/>
                <a:cs typeface="Times New Roman"/>
              </a:rPr>
              <a:t> </a:t>
            </a:r>
            <a:r>
              <a:rPr sz="2900" spc="-225" dirty="0">
                <a:latin typeface="Times New Roman"/>
                <a:cs typeface="Times New Roman"/>
              </a:rPr>
              <a:t>By</a:t>
            </a:r>
            <a:r>
              <a:rPr sz="2900" spc="45" dirty="0">
                <a:latin typeface="Times New Roman"/>
                <a:cs typeface="Times New Roman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testing</a:t>
            </a:r>
            <a:r>
              <a:rPr sz="2900" spc="165" dirty="0">
                <a:latin typeface="Times New Roman"/>
                <a:cs typeface="Times New Roman"/>
              </a:rPr>
              <a:t> </a:t>
            </a:r>
            <a:r>
              <a:rPr sz="2900" spc="100" dirty="0">
                <a:latin typeface="Times New Roman"/>
                <a:cs typeface="Times New Roman"/>
              </a:rPr>
              <a:t>diñerent</a:t>
            </a:r>
            <a:r>
              <a:rPr sz="2900" spc="25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combinations</a:t>
            </a:r>
            <a:r>
              <a:rPr sz="2900" spc="38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of</a:t>
            </a:r>
            <a:r>
              <a:rPr sz="2900" spc="150" dirty="0">
                <a:latin typeface="Times New Roman"/>
                <a:cs typeface="Times New Roman"/>
              </a:rPr>
              <a:t> </a:t>
            </a:r>
            <a:r>
              <a:rPr sz="2900" spc="55" dirty="0">
                <a:latin typeface="Times New Roman"/>
                <a:cs typeface="Times New Roman"/>
              </a:rPr>
              <a:t>these </a:t>
            </a:r>
            <a:r>
              <a:rPr sz="2900" spc="70" dirty="0">
                <a:latin typeface="Times New Roman"/>
                <a:cs typeface="Times New Roman"/>
              </a:rPr>
              <a:t>parameters,</a:t>
            </a:r>
            <a:r>
              <a:rPr sz="2900" spc="22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we</a:t>
            </a:r>
            <a:r>
              <a:rPr sz="2900" spc="4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identify</a:t>
            </a:r>
            <a:r>
              <a:rPr sz="2900" spc="55" dirty="0">
                <a:latin typeface="Times New Roman"/>
                <a:cs typeface="Times New Roman"/>
              </a:rPr>
              <a:t> </a:t>
            </a:r>
            <a:r>
              <a:rPr sz="2900" spc="100" dirty="0">
                <a:latin typeface="Times New Roman"/>
                <a:cs typeface="Times New Roman"/>
              </a:rPr>
              <a:t>the</a:t>
            </a:r>
            <a:r>
              <a:rPr sz="2900" spc="1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ones</a:t>
            </a:r>
            <a:r>
              <a:rPr sz="2900" spc="65" dirty="0">
                <a:latin typeface="Times New Roman"/>
                <a:cs typeface="Times New Roman"/>
              </a:rPr>
              <a:t> </a:t>
            </a:r>
            <a:r>
              <a:rPr sz="2900" spc="100" dirty="0">
                <a:latin typeface="Times New Roman"/>
                <a:cs typeface="Times New Roman"/>
              </a:rPr>
              <a:t>that</a:t>
            </a:r>
            <a:r>
              <a:rPr sz="2900" spc="65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yield</a:t>
            </a:r>
            <a:r>
              <a:rPr sz="2900" spc="130" dirty="0">
                <a:latin typeface="Times New Roman"/>
                <a:cs typeface="Times New Roman"/>
              </a:rPr>
              <a:t> </a:t>
            </a:r>
            <a:r>
              <a:rPr sz="2900" spc="90" dirty="0">
                <a:latin typeface="Times New Roman"/>
                <a:cs typeface="Times New Roman"/>
              </a:rPr>
              <a:t>the</a:t>
            </a:r>
            <a:r>
              <a:rPr sz="2900" spc="5" dirty="0">
                <a:latin typeface="Times New Roman"/>
                <a:cs typeface="Times New Roman"/>
              </a:rPr>
              <a:t> </a:t>
            </a:r>
            <a:r>
              <a:rPr sz="2900" spc="50" dirty="0">
                <a:latin typeface="Times New Roman"/>
                <a:cs typeface="Times New Roman"/>
              </a:rPr>
              <a:t>best</a:t>
            </a:r>
            <a:r>
              <a:rPr sz="2900" spc="175" dirty="0">
                <a:latin typeface="Times New Roman"/>
                <a:cs typeface="Times New Roman"/>
              </a:rPr>
              <a:t> </a:t>
            </a:r>
            <a:r>
              <a:rPr sz="2900" spc="45" dirty="0">
                <a:latin typeface="Times New Roman"/>
                <a:cs typeface="Times New Roman"/>
              </a:rPr>
              <a:t>results</a:t>
            </a:r>
            <a:r>
              <a:rPr sz="2900" spc="5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for</a:t>
            </a:r>
            <a:r>
              <a:rPr sz="2900" spc="85" dirty="0">
                <a:latin typeface="Times New Roman"/>
                <a:cs typeface="Times New Roman"/>
              </a:rPr>
              <a:t> </a:t>
            </a:r>
            <a:r>
              <a:rPr sz="2900" spc="75" dirty="0">
                <a:latin typeface="Times New Roman"/>
                <a:cs typeface="Times New Roman"/>
              </a:rPr>
              <a:t>our</a:t>
            </a:r>
            <a:r>
              <a:rPr sz="2900" spc="40" dirty="0">
                <a:latin typeface="Times New Roman"/>
                <a:cs typeface="Times New Roman"/>
              </a:rPr>
              <a:t> </a:t>
            </a:r>
            <a:r>
              <a:rPr sz="2900" dirty="0">
                <a:latin typeface="Times New Roman"/>
                <a:cs typeface="Times New Roman"/>
              </a:rPr>
              <a:t>specific</a:t>
            </a:r>
            <a:r>
              <a:rPr sz="2900" spc="120" dirty="0">
                <a:latin typeface="Times New Roman"/>
                <a:cs typeface="Times New Roman"/>
              </a:rPr>
              <a:t> </a:t>
            </a:r>
            <a:r>
              <a:rPr sz="2900" spc="75" dirty="0">
                <a:latin typeface="Times New Roman"/>
                <a:cs typeface="Times New Roman"/>
              </a:rPr>
              <a:t>data.</a:t>
            </a:r>
            <a:endParaRPr sz="29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18288000" cy="10283952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94413" y="1194816"/>
            <a:ext cx="31464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i="1" dirty="0">
                <a:solidFill>
                  <a:srgbClr val="75A3A3"/>
                </a:solidFill>
                <a:latin typeface="Calibri"/>
                <a:cs typeface="Calibri"/>
              </a:rPr>
              <a:t>#</a:t>
            </a:r>
            <a:r>
              <a:rPr sz="1100" i="1" spc="400" dirty="0">
                <a:solidFill>
                  <a:srgbClr val="75A3A3"/>
                </a:solidFill>
                <a:latin typeface="Calibri"/>
                <a:cs typeface="Calibri"/>
              </a:rPr>
              <a:t> </a:t>
            </a:r>
            <a:r>
              <a:rPr sz="1100" i="1" spc="114" dirty="0">
                <a:solidFill>
                  <a:srgbClr val="75A3A3"/>
                </a:solidFill>
                <a:latin typeface="Calibri"/>
                <a:cs typeface="Calibri"/>
              </a:rPr>
              <a:t>Deft</a:t>
            </a:r>
            <a:r>
              <a:rPr sz="1100" i="1" spc="-55" dirty="0">
                <a:solidFill>
                  <a:srgbClr val="75A3A3"/>
                </a:solidFill>
                <a:latin typeface="Calibri"/>
                <a:cs typeface="Calibri"/>
              </a:rPr>
              <a:t> </a:t>
            </a:r>
            <a:r>
              <a:rPr sz="1100" i="1" spc="135" dirty="0">
                <a:solidFill>
                  <a:srgbClr val="3F8080"/>
                </a:solidFill>
                <a:latin typeface="Calibri"/>
                <a:cs typeface="Calibri"/>
              </a:rPr>
              <a:t>ne</a:t>
            </a:r>
            <a:r>
              <a:rPr sz="1100" i="1" spc="340" dirty="0">
                <a:solidFill>
                  <a:srgbClr val="3F8080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93B6B6"/>
                </a:solidFill>
                <a:latin typeface="Calibri"/>
                <a:cs typeface="Calibri"/>
              </a:rPr>
              <a:t>I:he</a:t>
            </a:r>
            <a:r>
              <a:rPr sz="1100" i="1" spc="445" dirty="0">
                <a:solidFill>
                  <a:srgbClr val="93B6B6"/>
                </a:solidFill>
                <a:latin typeface="Calibri"/>
                <a:cs typeface="Calibri"/>
              </a:rPr>
              <a:t> </a:t>
            </a:r>
            <a:r>
              <a:rPr sz="1100" i="1" spc="195" dirty="0">
                <a:solidFill>
                  <a:srgbClr val="629797"/>
                </a:solidFill>
                <a:latin typeface="Calibri"/>
                <a:cs typeface="Calibri"/>
              </a:rPr>
              <a:t>grid</a:t>
            </a:r>
            <a:r>
              <a:rPr sz="1100" i="1" spc="400" dirty="0">
                <a:solidFill>
                  <a:srgbClr val="629797"/>
                </a:solidFill>
                <a:latin typeface="Calibri"/>
                <a:cs typeface="Calibri"/>
              </a:rPr>
              <a:t> </a:t>
            </a:r>
            <a:r>
              <a:rPr sz="1100" i="1" spc="200" dirty="0">
                <a:solidFill>
                  <a:srgbClr val="93B6B6"/>
                </a:solidFill>
                <a:latin typeface="Calibri"/>
                <a:cs typeface="Calibri"/>
              </a:rPr>
              <a:t>of</a:t>
            </a:r>
            <a:r>
              <a:rPr sz="1100" i="1" spc="320" dirty="0">
                <a:solidFill>
                  <a:srgbClr val="93B6B6"/>
                </a:solidFill>
                <a:latin typeface="Calibri"/>
                <a:cs typeface="Calibri"/>
              </a:rPr>
              <a:t> </a:t>
            </a:r>
            <a:r>
              <a:rPr sz="1100" i="1" spc="65" dirty="0">
                <a:solidFill>
                  <a:srgbClr val="6B9C9C"/>
                </a:solidFill>
                <a:latin typeface="Calibri"/>
                <a:cs typeface="Calibri"/>
              </a:rPr>
              <a:t>hypenpanane</a:t>
            </a:r>
            <a:r>
              <a:rPr sz="1100" i="1" spc="-15" dirty="0">
                <a:solidFill>
                  <a:srgbClr val="6B9C9C"/>
                </a:solidFill>
                <a:latin typeface="Calibri"/>
                <a:cs typeface="Calibri"/>
              </a:rPr>
              <a:t> </a:t>
            </a:r>
            <a:r>
              <a:rPr sz="1100" i="1" spc="100" dirty="0">
                <a:solidFill>
                  <a:srgbClr val="3F8080"/>
                </a:solidFill>
                <a:latin typeface="Calibri"/>
                <a:cs typeface="Calibri"/>
              </a:rPr>
              <a:t>I:ers</a:t>
            </a:r>
            <a:r>
              <a:rPr sz="1100" i="1" spc="434" dirty="0">
                <a:solidFill>
                  <a:srgbClr val="3F8080"/>
                </a:solidFill>
                <a:latin typeface="Calibri"/>
                <a:cs typeface="Calibri"/>
              </a:rPr>
              <a:t> </a:t>
            </a:r>
            <a:r>
              <a:rPr sz="1100" i="1" spc="100" dirty="0">
                <a:solidFill>
                  <a:srgbClr val="93B6B6"/>
                </a:solidFill>
                <a:latin typeface="Calibri"/>
                <a:cs typeface="Calibri"/>
              </a:rPr>
              <a:t>to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35039" y="1558492"/>
            <a:ext cx="2571750" cy="847725"/>
          </a:xfrm>
          <a:prstGeom prst="rect">
            <a:avLst/>
          </a:prstGeom>
        </p:spPr>
        <p:txBody>
          <a:bodyPr vert="horz" wrap="square" lIns="0" tIns="63500" rIns="0" bIns="0" rtlCol="0">
            <a:spAutoFit/>
          </a:bodyPr>
          <a:lstStyle/>
          <a:p>
            <a:pPr marL="236854">
              <a:lnSpc>
                <a:spcPct val="100000"/>
              </a:lnSpc>
              <a:spcBef>
                <a:spcPts val="500"/>
              </a:spcBef>
              <a:tabLst>
                <a:tab pos="1679575" algn="l"/>
              </a:tabLst>
            </a:pPr>
            <a:r>
              <a:rPr sz="1100" dirty="0">
                <a:solidFill>
                  <a:srgbClr val="BF3131"/>
                </a:solidFill>
                <a:latin typeface="Calibri"/>
                <a:cs typeface="Calibri"/>
              </a:rPr>
              <a:t>e</a:t>
            </a:r>
            <a:r>
              <a:rPr sz="1100" spc="-75" dirty="0">
                <a:solidFill>
                  <a:srgbClr val="BF313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BA2121"/>
                </a:solidFill>
                <a:latin typeface="Calibri"/>
                <a:cs typeface="Calibri"/>
              </a:rPr>
              <a:t>st</a:t>
            </a:r>
            <a:r>
              <a:rPr sz="1100" spc="75" dirty="0">
                <a:solidFill>
                  <a:srgbClr val="BA2121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C44444"/>
                </a:solidFill>
                <a:latin typeface="Calibri"/>
                <a:cs typeface="Calibri"/>
              </a:rPr>
              <a:t>1oato</a:t>
            </a:r>
            <a:r>
              <a:rPr sz="1100" spc="-105" dirty="0">
                <a:solidFill>
                  <a:srgbClr val="C44444"/>
                </a:solidFill>
                <a:latin typeface="Calibri"/>
                <a:cs typeface="Calibri"/>
              </a:rPr>
              <a:t> </a:t>
            </a:r>
            <a:r>
              <a:rPr sz="1100" spc="65" dirty="0">
                <a:solidFill>
                  <a:srgbClr val="CD6060"/>
                </a:solidFill>
                <a:latin typeface="Calibri"/>
                <a:cs typeface="Calibri"/>
              </a:rPr>
              <a:t>rs</a:t>
            </a:r>
            <a:r>
              <a:rPr sz="1100" spc="100" dirty="0">
                <a:solidFill>
                  <a:srgbClr val="CD606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D6060"/>
                </a:solidFill>
                <a:latin typeface="Calibri"/>
                <a:cs typeface="Calibri"/>
              </a:rPr>
              <a:t>'</a:t>
            </a:r>
            <a:r>
              <a:rPr sz="1100" spc="140" dirty="0">
                <a:solidFill>
                  <a:srgbClr val="CD6060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94949"/>
                </a:solidFill>
                <a:latin typeface="Calibri"/>
                <a:cs typeface="Calibri"/>
              </a:rPr>
              <a:t>:</a:t>
            </a:r>
            <a:r>
              <a:rPr sz="1100" spc="204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100" spc="-10" dirty="0">
                <a:solidFill>
                  <a:srgbClr val="ACAC90"/>
                </a:solidFill>
                <a:latin typeface="Calibri"/>
                <a:cs typeface="Calibri"/>
              </a:rPr>
              <a:t>[</a:t>
            </a:r>
            <a:r>
              <a:rPr sz="1100" spc="95" dirty="0">
                <a:solidFill>
                  <a:srgbClr val="ACAC90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494949"/>
                </a:solidFill>
                <a:latin typeface="Calibri"/>
                <a:cs typeface="Calibri"/>
              </a:rPr>
              <a:t>50,</a:t>
            </a:r>
            <a:r>
              <a:rPr sz="110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1100" spc="105" dirty="0">
                <a:solidFill>
                  <a:srgbClr val="5E5E5E"/>
                </a:solidFill>
                <a:latin typeface="Calibri"/>
                <a:cs typeface="Calibri"/>
              </a:rPr>
              <a:t>100,</a:t>
            </a:r>
            <a:r>
              <a:rPr sz="1100" spc="45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1100" spc="114" dirty="0">
                <a:solidFill>
                  <a:srgbClr val="008700"/>
                </a:solidFill>
                <a:latin typeface="Calibri"/>
                <a:cs typeface="Calibri"/>
              </a:rPr>
              <a:t>156]</a:t>
            </a:r>
            <a:r>
              <a:rPr sz="1100" spc="-20" dirty="0">
                <a:solidFill>
                  <a:srgbClr val="008700"/>
                </a:solidFill>
                <a:latin typeface="Calibri"/>
                <a:cs typeface="Calibri"/>
              </a:rPr>
              <a:t> </a:t>
            </a:r>
            <a:r>
              <a:rPr sz="1100" spc="15" dirty="0">
                <a:solidFill>
                  <a:srgbClr val="212121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65"/>
              </a:spcBef>
              <a:tabLst>
                <a:tab pos="1591945" algn="l"/>
                <a:tab pos="1922145" algn="l"/>
              </a:tabLst>
            </a:pPr>
            <a:r>
              <a:rPr sz="1000" spc="10" dirty="0">
                <a:solidFill>
                  <a:srgbClr val="CD6060"/>
                </a:solidFill>
                <a:latin typeface="Calibri"/>
                <a:cs typeface="Calibri"/>
              </a:rPr>
              <a:t>'</a:t>
            </a:r>
            <a:r>
              <a:rPr sz="1000" spc="-65" dirty="0">
                <a:solidFill>
                  <a:srgbClr val="CD6060"/>
                </a:solidFill>
                <a:latin typeface="Calibri"/>
                <a:cs typeface="Calibri"/>
              </a:rPr>
              <a:t> </a:t>
            </a:r>
            <a:r>
              <a:rPr sz="1000" spc="130" dirty="0">
                <a:solidFill>
                  <a:srgbClr val="DD9393"/>
                </a:solidFill>
                <a:latin typeface="Calibri"/>
                <a:cs typeface="Calibri"/>
              </a:rPr>
              <a:t>n</a:t>
            </a:r>
            <a:r>
              <a:rPr sz="1000" spc="-125" dirty="0">
                <a:solidFill>
                  <a:srgbClr val="DD9393"/>
                </a:solidFill>
                <a:latin typeface="Calibri"/>
                <a:cs typeface="Calibri"/>
              </a:rPr>
              <a:t> </a:t>
            </a:r>
            <a:r>
              <a:rPr sz="1000" spc="90" dirty="0">
                <a:solidFill>
                  <a:srgbClr val="D67C7C"/>
                </a:solidFill>
                <a:latin typeface="Calibri"/>
                <a:cs typeface="Calibri"/>
              </a:rPr>
              <a:t>ax_dept:</a:t>
            </a:r>
            <a:r>
              <a:rPr sz="1000" spc="90" dirty="0">
                <a:solidFill>
                  <a:srgbClr val="DD9393"/>
                </a:solidFill>
                <a:latin typeface="Calibri"/>
                <a:cs typeface="Calibri"/>
              </a:rPr>
              <a:t>h</a:t>
            </a:r>
            <a:r>
              <a:rPr sz="1000" spc="-10" dirty="0">
                <a:solidFill>
                  <a:srgbClr val="DD9393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C44444"/>
                </a:solidFill>
                <a:latin typeface="Calibri"/>
                <a:cs typeface="Calibri"/>
              </a:rPr>
              <a:t>'</a:t>
            </a:r>
            <a:r>
              <a:rPr sz="1000" spc="160" dirty="0">
                <a:solidFill>
                  <a:srgbClr val="C44444"/>
                </a:solidFill>
                <a:latin typeface="Calibri"/>
                <a:cs typeface="Calibri"/>
              </a:rPr>
              <a:t> </a:t>
            </a:r>
            <a:r>
              <a:rPr sz="1000" spc="10" dirty="0">
                <a:solidFill>
                  <a:srgbClr val="919191"/>
                </a:solidFill>
                <a:latin typeface="Calibri"/>
                <a:cs typeface="Calibri"/>
              </a:rPr>
              <a:t>:</a:t>
            </a:r>
            <a:r>
              <a:rPr sz="1000" spc="280" dirty="0">
                <a:solidFill>
                  <a:srgbClr val="919191"/>
                </a:solidFill>
                <a:latin typeface="Calibri"/>
                <a:cs typeface="Calibri"/>
              </a:rPr>
              <a:t>  </a:t>
            </a:r>
            <a:r>
              <a:rPr sz="1000" spc="10" dirty="0">
                <a:solidFill>
                  <a:srgbClr val="999977"/>
                </a:solidFill>
                <a:latin typeface="Calibri"/>
                <a:cs typeface="Calibri"/>
              </a:rPr>
              <a:t>[Mon</a:t>
            </a:r>
            <a:r>
              <a:rPr sz="1000" spc="-110" dirty="0">
                <a:solidFill>
                  <a:srgbClr val="999977"/>
                </a:solidFill>
                <a:latin typeface="Calibri"/>
                <a:cs typeface="Calibri"/>
              </a:rPr>
              <a:t> </a:t>
            </a:r>
            <a:r>
              <a:rPr sz="1000" spc="-25" dirty="0">
                <a:solidFill>
                  <a:srgbClr val="5E5E5E"/>
                </a:solidFill>
                <a:latin typeface="Calibri"/>
                <a:cs typeface="Calibri"/>
              </a:rPr>
              <a:t>e,</a:t>
            </a:r>
            <a:r>
              <a:rPr sz="1000" dirty="0">
                <a:solidFill>
                  <a:srgbClr val="5E5E5E"/>
                </a:solidFill>
                <a:latin typeface="Calibri"/>
                <a:cs typeface="Calibri"/>
              </a:rPr>
              <a:t>	</a:t>
            </a:r>
            <a:r>
              <a:rPr sz="1000" spc="-25" dirty="0">
                <a:solidFill>
                  <a:srgbClr val="212121"/>
                </a:solidFill>
                <a:latin typeface="Calibri"/>
                <a:cs typeface="Calibri"/>
              </a:rPr>
              <a:t>I6,</a:t>
            </a:r>
            <a:r>
              <a:rPr sz="1000" dirty="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sz="1000" dirty="0">
                <a:solidFill>
                  <a:srgbClr val="56B156"/>
                </a:solidFill>
                <a:latin typeface="Calibri"/>
                <a:cs typeface="Calibri"/>
              </a:rPr>
              <a:t>2B</a:t>
            </a:r>
            <a:r>
              <a:rPr sz="1000" spc="220" dirty="0">
                <a:solidFill>
                  <a:srgbClr val="56B156"/>
                </a:solidFill>
                <a:latin typeface="Calibri"/>
                <a:cs typeface="Calibri"/>
              </a:rPr>
              <a:t>  </a:t>
            </a:r>
            <a:r>
              <a:rPr sz="1000" spc="-50" dirty="0">
                <a:solidFill>
                  <a:srgbClr val="919191"/>
                </a:solidFill>
                <a:latin typeface="Calibri"/>
                <a:cs typeface="Calibri"/>
              </a:rPr>
              <a:t>,</a:t>
            </a:r>
            <a:endParaRPr sz="1000">
              <a:latin typeface="Calibri"/>
              <a:cs typeface="Calibri"/>
            </a:endParaRPr>
          </a:p>
          <a:p>
            <a:pPr marL="66675">
              <a:lnSpc>
                <a:spcPct val="100000"/>
              </a:lnSpc>
              <a:spcBef>
                <a:spcPts val="280"/>
              </a:spcBef>
            </a:pPr>
            <a:r>
              <a:rPr sz="1100" spc="85" dirty="0">
                <a:solidFill>
                  <a:srgbClr val="DD9393"/>
                </a:solidFill>
                <a:latin typeface="Arial MT"/>
                <a:cs typeface="Arial MT"/>
              </a:rPr>
              <a:t>min_samples_split</a:t>
            </a:r>
            <a:r>
              <a:rPr sz="1100" spc="30" dirty="0">
                <a:solidFill>
                  <a:srgbClr val="DD9393"/>
                </a:solidFill>
                <a:latin typeface="Arial MT"/>
                <a:cs typeface="Arial MT"/>
              </a:rPr>
              <a:t> </a:t>
            </a:r>
            <a:r>
              <a:rPr sz="1100" dirty="0">
                <a:solidFill>
                  <a:srgbClr val="D67C7C"/>
                </a:solidFill>
                <a:latin typeface="Arial MT"/>
                <a:cs typeface="Arial MT"/>
              </a:rPr>
              <a:t>'</a:t>
            </a:r>
            <a:r>
              <a:rPr sz="1100" spc="20" dirty="0">
                <a:solidFill>
                  <a:srgbClr val="D67C7C"/>
                </a:solidFill>
                <a:latin typeface="Arial MT"/>
                <a:cs typeface="Arial MT"/>
              </a:rPr>
              <a:t> </a:t>
            </a:r>
            <a:r>
              <a:rPr sz="1100" spc="60" dirty="0">
                <a:solidFill>
                  <a:srgbClr val="7B7B7B"/>
                </a:solidFill>
                <a:latin typeface="Arial MT"/>
                <a:cs typeface="Arial MT"/>
              </a:rPr>
              <a:t>:</a:t>
            </a:r>
            <a:r>
              <a:rPr sz="1100" spc="145" dirty="0">
                <a:solidFill>
                  <a:srgbClr val="7B7B7B"/>
                </a:solidFill>
                <a:latin typeface="Arial MT"/>
                <a:cs typeface="Arial MT"/>
              </a:rPr>
              <a:t>  </a:t>
            </a:r>
            <a:r>
              <a:rPr sz="1100" spc="70" dirty="0">
                <a:solidFill>
                  <a:srgbClr val="212121"/>
                </a:solidFill>
                <a:latin typeface="Arial MT"/>
                <a:cs typeface="Arial MT"/>
              </a:rPr>
              <a:t>[2,</a:t>
            </a:r>
            <a:r>
              <a:rPr sz="1100" spc="195" dirty="0">
                <a:solidFill>
                  <a:srgbClr val="212121"/>
                </a:solidFill>
                <a:latin typeface="Arial MT"/>
                <a:cs typeface="Arial MT"/>
              </a:rPr>
              <a:t>  </a:t>
            </a:r>
            <a:r>
              <a:rPr sz="1100" spc="75" dirty="0">
                <a:solidFill>
                  <a:srgbClr val="494949"/>
                </a:solidFill>
                <a:latin typeface="Arial MT"/>
                <a:cs typeface="Arial MT"/>
              </a:rPr>
              <a:t>5,</a:t>
            </a:r>
            <a:r>
              <a:rPr sz="1100" spc="114" dirty="0">
                <a:solidFill>
                  <a:srgbClr val="494949"/>
                </a:solidFill>
                <a:latin typeface="Arial MT"/>
                <a:cs typeface="Arial MT"/>
              </a:rPr>
              <a:t>  </a:t>
            </a:r>
            <a:r>
              <a:rPr sz="1100" spc="220" dirty="0">
                <a:latin typeface="Arial MT"/>
                <a:cs typeface="Arial MT"/>
              </a:rPr>
              <a:t>l0],</a:t>
            </a:r>
            <a:endParaRPr sz="1100">
              <a:latin typeface="Arial MT"/>
              <a:cs typeface="Arial MT"/>
            </a:endParaRPr>
          </a:p>
          <a:p>
            <a:pPr marL="66675">
              <a:lnSpc>
                <a:spcPct val="100000"/>
              </a:lnSpc>
              <a:spcBef>
                <a:spcPts val="265"/>
              </a:spcBef>
            </a:pPr>
            <a:r>
              <a:rPr sz="1100" dirty="0">
                <a:solidFill>
                  <a:srgbClr val="DD9393"/>
                </a:solidFill>
                <a:latin typeface="Arial MT"/>
                <a:cs typeface="Arial MT"/>
              </a:rPr>
              <a:t>min_s</a:t>
            </a:r>
            <a:r>
              <a:rPr sz="1100" spc="465" dirty="0">
                <a:solidFill>
                  <a:srgbClr val="DD9393"/>
                </a:solidFill>
                <a:latin typeface="Arial MT"/>
                <a:cs typeface="Arial MT"/>
              </a:rPr>
              <a:t> </a:t>
            </a:r>
            <a:r>
              <a:rPr sz="1100" spc="95" dirty="0">
                <a:solidFill>
                  <a:srgbClr val="DD9393"/>
                </a:solidFill>
                <a:latin typeface="Arial MT"/>
                <a:cs typeface="Arial MT"/>
              </a:rPr>
              <a:t>mples_leaf'</a:t>
            </a:r>
            <a:r>
              <a:rPr sz="1100" spc="155" dirty="0">
                <a:solidFill>
                  <a:srgbClr val="DD9393"/>
                </a:solidFill>
                <a:latin typeface="Arial MT"/>
                <a:cs typeface="Arial MT"/>
              </a:rPr>
              <a:t> </a:t>
            </a:r>
            <a:r>
              <a:rPr sz="1100" spc="65" dirty="0">
                <a:solidFill>
                  <a:srgbClr val="5E5E5E"/>
                </a:solidFill>
                <a:latin typeface="Arial MT"/>
                <a:cs typeface="Arial MT"/>
              </a:rPr>
              <a:t>:</a:t>
            </a:r>
            <a:r>
              <a:rPr sz="1100" spc="140" dirty="0">
                <a:solidFill>
                  <a:srgbClr val="5E5E5E"/>
                </a:solidFill>
                <a:latin typeface="Arial MT"/>
                <a:cs typeface="Arial MT"/>
              </a:rPr>
              <a:t>  </a:t>
            </a:r>
            <a:r>
              <a:rPr sz="1100" spc="85" dirty="0">
                <a:solidFill>
                  <a:srgbClr val="919191"/>
                </a:solidFill>
                <a:latin typeface="Arial MT"/>
                <a:cs typeface="Arial MT"/>
              </a:rPr>
              <a:t>[1,</a:t>
            </a:r>
            <a:r>
              <a:rPr sz="1100" spc="190" dirty="0">
                <a:solidFill>
                  <a:srgbClr val="919191"/>
                </a:solidFill>
                <a:latin typeface="Arial MT"/>
                <a:cs typeface="Arial MT"/>
              </a:rPr>
              <a:t>  </a:t>
            </a:r>
            <a:r>
              <a:rPr sz="1100" spc="90" dirty="0">
                <a:solidFill>
                  <a:srgbClr val="5E5E5E"/>
                </a:solidFill>
                <a:latin typeface="Arial MT"/>
                <a:cs typeface="Arial MT"/>
              </a:rPr>
              <a:t>2,</a:t>
            </a:r>
            <a:r>
              <a:rPr sz="1100" spc="465" dirty="0">
                <a:solidFill>
                  <a:srgbClr val="5E5E5E"/>
                </a:solidFill>
                <a:latin typeface="Arial MT"/>
                <a:cs typeface="Arial MT"/>
              </a:rPr>
              <a:t> </a:t>
            </a:r>
            <a:r>
              <a:rPr sz="1100" spc="65" dirty="0">
                <a:solidFill>
                  <a:srgbClr val="80C380"/>
                </a:solidFill>
                <a:latin typeface="Arial MT"/>
                <a:cs typeface="Arial MT"/>
              </a:rPr>
              <a:t>4]</a:t>
            </a:r>
            <a:endParaRPr sz="11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4413" y="2798064"/>
            <a:ext cx="5931535" cy="6292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60"/>
              </a:spcBef>
              <a:tabLst>
                <a:tab pos="1048385" algn="l"/>
              </a:tabLst>
            </a:pPr>
            <a:r>
              <a:rPr sz="1100" i="1" dirty="0">
                <a:solidFill>
                  <a:srgbClr val="75A3A3"/>
                </a:solidFill>
                <a:latin typeface="Calibri"/>
                <a:cs typeface="Calibri"/>
              </a:rPr>
              <a:t>#</a:t>
            </a:r>
            <a:r>
              <a:rPr sz="1100" i="1" spc="495" dirty="0">
                <a:solidFill>
                  <a:srgbClr val="75A3A3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488585"/>
                </a:solidFill>
                <a:latin typeface="Calibri"/>
                <a:cs typeface="Calibri"/>
              </a:rPr>
              <a:t>Zni</a:t>
            </a:r>
            <a:r>
              <a:rPr sz="1100" i="1" spc="225" dirty="0">
                <a:solidFill>
                  <a:srgbClr val="488585"/>
                </a:solidFill>
                <a:latin typeface="Calibri"/>
                <a:cs typeface="Calibri"/>
              </a:rPr>
              <a:t> </a:t>
            </a:r>
            <a:r>
              <a:rPr sz="1100" i="1" spc="-85" dirty="0">
                <a:solidFill>
                  <a:srgbClr val="93B6B6"/>
                </a:solidFill>
                <a:latin typeface="Calibri"/>
                <a:cs typeface="Calibri"/>
              </a:rPr>
              <a:t>L:? </a:t>
            </a:r>
            <a:r>
              <a:rPr sz="1100" i="1" dirty="0">
                <a:solidFill>
                  <a:srgbClr val="508A8A"/>
                </a:solidFill>
                <a:latin typeface="Calibri"/>
                <a:cs typeface="Calibri"/>
              </a:rPr>
              <a:t>aL</a:t>
            </a:r>
            <a:r>
              <a:rPr sz="1100" i="1" spc="275" dirty="0">
                <a:solidFill>
                  <a:srgbClr val="508A8A"/>
                </a:solidFill>
                <a:latin typeface="Calibri"/>
                <a:cs typeface="Calibri"/>
              </a:rPr>
              <a:t> </a:t>
            </a:r>
            <a:r>
              <a:rPr sz="1100" i="1" spc="-130" dirty="0">
                <a:solidFill>
                  <a:srgbClr val="93B6B6"/>
                </a:solidFill>
                <a:latin typeface="Calibri"/>
                <a:cs typeface="Calibri"/>
              </a:rPr>
              <a:t>fl</a:t>
            </a:r>
            <a:r>
              <a:rPr sz="1100" i="1" spc="-80" dirty="0">
                <a:solidFill>
                  <a:srgbClr val="93B6B6"/>
                </a:solidFill>
                <a:latin typeface="Calibri"/>
                <a:cs typeface="Calibri"/>
              </a:rPr>
              <a:t> </a:t>
            </a:r>
            <a:r>
              <a:rPr sz="1100" i="1" spc="-25" dirty="0">
                <a:solidFill>
                  <a:srgbClr val="508A8A"/>
                </a:solidFill>
                <a:latin typeface="Calibri"/>
                <a:cs typeface="Calibri"/>
              </a:rPr>
              <a:t>ze</a:t>
            </a:r>
            <a:r>
              <a:rPr sz="1100" i="1" dirty="0">
                <a:solidFill>
                  <a:srgbClr val="508A8A"/>
                </a:solidFill>
                <a:latin typeface="Calibri"/>
                <a:cs typeface="Calibri"/>
              </a:rPr>
              <a:t>	</a:t>
            </a:r>
            <a:r>
              <a:rPr sz="1100" i="1" spc="50" dirty="0">
                <a:solidFill>
                  <a:srgbClr val="75A3A3"/>
                </a:solidFill>
                <a:latin typeface="Calibri"/>
                <a:cs typeface="Calibri"/>
              </a:rPr>
              <a:t>Cr'ñdSear'chCV</a:t>
            </a:r>
            <a:endParaRPr sz="110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265"/>
              </a:spcBef>
              <a:tabLst>
                <a:tab pos="4188460" algn="l"/>
                <a:tab pos="4749165" algn="l"/>
              </a:tabLst>
            </a:pPr>
            <a:r>
              <a:rPr sz="1100" spc="70" dirty="0">
                <a:solidFill>
                  <a:srgbClr val="7B7B7B"/>
                </a:solidFill>
                <a:latin typeface="Calibri"/>
                <a:cs typeface="Calibri"/>
              </a:rPr>
              <a:t>gn</a:t>
            </a:r>
            <a:r>
              <a:rPr sz="1100" spc="70" dirty="0">
                <a:solidFill>
                  <a:srgbClr val="212121"/>
                </a:solidFill>
                <a:latin typeface="Calibri"/>
                <a:cs typeface="Calibri"/>
              </a:rPr>
              <a:t>1d_s</a:t>
            </a:r>
            <a:r>
              <a:rPr sz="1100" spc="-114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494949"/>
                </a:solidFill>
                <a:latin typeface="Calibri"/>
                <a:cs typeface="Calibri"/>
              </a:rPr>
              <a:t>ea</a:t>
            </a:r>
            <a:r>
              <a:rPr sz="1100" spc="-135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re</a:t>
            </a:r>
            <a:r>
              <a:rPr sz="1100" spc="-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919191"/>
                </a:solidFill>
                <a:latin typeface="Calibri"/>
                <a:cs typeface="Calibri"/>
              </a:rPr>
              <a:t>h</a:t>
            </a:r>
            <a:r>
              <a:rPr sz="1100" spc="47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AA21FF"/>
                </a:solidFill>
                <a:latin typeface="Calibri"/>
                <a:cs typeface="Calibri"/>
              </a:rPr>
              <a:t>=</a:t>
            </a:r>
            <a:r>
              <a:rPr sz="1100" spc="150" dirty="0">
                <a:solidFill>
                  <a:srgbClr val="AA21FF"/>
                </a:solidFill>
                <a:latin typeface="Calibri"/>
                <a:cs typeface="Calibri"/>
              </a:rPr>
              <a:t>  </a:t>
            </a:r>
            <a:r>
              <a:rPr sz="1100" spc="-195" dirty="0">
                <a:solidFill>
                  <a:srgbClr val="5E5E5E"/>
                </a:solidFill>
                <a:latin typeface="Calibri"/>
                <a:cs typeface="Calibri"/>
              </a:rPr>
              <a:t>G</a:t>
            </a:r>
            <a:r>
              <a:rPr sz="1100" spc="-80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212121"/>
                </a:solidFill>
                <a:latin typeface="Calibri"/>
                <a:cs typeface="Calibri"/>
              </a:rPr>
              <a:t>r1d5ea</a:t>
            </a:r>
            <a:r>
              <a:rPr sz="1100" spc="-13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i="1" spc="65" dirty="0">
                <a:solidFill>
                  <a:srgbClr val="212121"/>
                </a:solidFill>
                <a:latin typeface="Calibri"/>
                <a:cs typeface="Calibri"/>
              </a:rPr>
              <a:t>re</a:t>
            </a:r>
            <a:r>
              <a:rPr sz="1100" i="1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hCV(</a:t>
            </a:r>
            <a:r>
              <a:rPr sz="1100" spc="-6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40" dirty="0">
                <a:solidFill>
                  <a:srgbClr val="212121"/>
                </a:solidFill>
                <a:latin typeface="Calibri"/>
                <a:cs typeface="Calibri"/>
              </a:rPr>
              <a:t>e</a:t>
            </a:r>
            <a:r>
              <a:rPr sz="1100" spc="-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st</a:t>
            </a:r>
            <a:r>
              <a:rPr sz="1100" spc="2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80" dirty="0">
                <a:solidFill>
                  <a:srgbClr val="212121"/>
                </a:solidFill>
                <a:latin typeface="Calibri"/>
                <a:cs typeface="Calibri"/>
              </a:rPr>
              <a:t>1nato</a:t>
            </a:r>
            <a:r>
              <a:rPr sz="1100" spc="-8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110" dirty="0">
                <a:solidFill>
                  <a:srgbClr val="212121"/>
                </a:solidFill>
                <a:latin typeface="Calibri"/>
                <a:cs typeface="Calibri"/>
              </a:rPr>
              <a:t>n=rf_c1a</a:t>
            </a:r>
            <a:r>
              <a:rPr sz="1100" spc="-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20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100" spc="-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s</a:t>
            </a:r>
            <a:r>
              <a:rPr sz="1100" spc="-8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5E5E5E"/>
                </a:solidFill>
                <a:latin typeface="Calibri"/>
                <a:cs typeface="Calibri"/>
              </a:rPr>
              <a:t>if</a:t>
            </a:r>
            <a:r>
              <a:rPr sz="1100" spc="465" dirty="0">
                <a:solidFill>
                  <a:srgbClr val="5E5E5E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ie</a:t>
            </a:r>
            <a:r>
              <a:rPr sz="1100" spc="28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494949"/>
                </a:solidFill>
                <a:latin typeface="Calibri"/>
                <a:cs typeface="Calibri"/>
              </a:rPr>
              <a:t>r,</a:t>
            </a:r>
            <a:r>
              <a:rPr sz="1100" dirty="0">
                <a:solidFill>
                  <a:srgbClr val="494949"/>
                </a:solidFill>
                <a:latin typeface="Calibri"/>
                <a:cs typeface="Calibri"/>
              </a:rPr>
              <a:t>	</a:t>
            </a:r>
            <a:r>
              <a:rPr sz="1100" spc="75" dirty="0">
                <a:solidFill>
                  <a:srgbClr val="5E5E5E"/>
                </a:solidFill>
                <a:latin typeface="Calibri"/>
                <a:cs typeface="Calibri"/>
              </a:rPr>
              <a:t>pa</a:t>
            </a:r>
            <a:r>
              <a:rPr sz="1100" i="1" spc="75" dirty="0">
                <a:solidFill>
                  <a:srgbClr val="919191"/>
                </a:solidFill>
                <a:latin typeface="Calibri"/>
                <a:cs typeface="Calibri"/>
              </a:rPr>
              <a:t>r</a:t>
            </a:r>
            <a:r>
              <a:rPr sz="1100" i="1" spc="-5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100" spc="25" dirty="0">
                <a:solidFill>
                  <a:srgbClr val="212121"/>
                </a:solidFill>
                <a:latin typeface="Calibri"/>
                <a:cs typeface="Calibri"/>
              </a:rPr>
              <a:t>an</a:t>
            </a: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sz="1100" spc="155" dirty="0">
                <a:solidFill>
                  <a:srgbClr val="212121"/>
                </a:solidFill>
                <a:latin typeface="Calibri"/>
                <a:cs typeface="Calibri"/>
              </a:rPr>
              <a:t>rid=pa</a:t>
            </a:r>
            <a:r>
              <a:rPr sz="1100" i="1" spc="155" dirty="0">
                <a:solidFill>
                  <a:srgbClr val="7B7B7B"/>
                </a:solidFill>
                <a:latin typeface="Calibri"/>
                <a:cs typeface="Calibri"/>
              </a:rPr>
              <a:t>r</a:t>
            </a:r>
            <a:r>
              <a:rPr sz="1100" i="1" spc="-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100" spc="85" dirty="0">
                <a:solidFill>
                  <a:srgbClr val="5E5E5E"/>
                </a:solidFill>
                <a:latin typeface="Calibri"/>
                <a:cs typeface="Calibri"/>
              </a:rPr>
              <a:t>an_gr1</a:t>
            </a:r>
            <a:r>
              <a:rPr sz="1100" spc="85" dirty="0">
                <a:solidFill>
                  <a:srgbClr val="919191"/>
                </a:solidFill>
                <a:latin typeface="Calibri"/>
                <a:cs typeface="Calibri"/>
              </a:rPr>
              <a:t>d</a:t>
            </a:r>
            <a:r>
              <a:rPr sz="1100" spc="85" dirty="0">
                <a:solidFill>
                  <a:srgbClr val="212121"/>
                </a:solidFill>
                <a:latin typeface="Calibri"/>
                <a:cs typeface="Calibri"/>
              </a:rPr>
              <a:t>,</a:t>
            </a:r>
            <a:endParaRPr sz="1100">
              <a:latin typeface="Calibri"/>
              <a:cs typeface="Calibri"/>
            </a:endParaRPr>
          </a:p>
          <a:p>
            <a:pPr marL="2184400">
              <a:lnSpc>
                <a:spcPct val="100000"/>
              </a:lnSpc>
              <a:spcBef>
                <a:spcPts val="265"/>
              </a:spcBef>
              <a:tabLst>
                <a:tab pos="4036060" algn="l"/>
                <a:tab pos="4267835" algn="l"/>
              </a:tabLst>
            </a:pPr>
            <a:r>
              <a:rPr sz="1100" dirty="0">
                <a:solidFill>
                  <a:srgbClr val="212121"/>
                </a:solidFill>
                <a:latin typeface="Calibri"/>
                <a:cs typeface="Calibri"/>
              </a:rPr>
              <a:t>c</a:t>
            </a:r>
            <a:r>
              <a:rPr sz="1100" spc="-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75" dirty="0">
                <a:solidFill>
                  <a:srgbClr val="212121"/>
                </a:solidFill>
                <a:latin typeface="Calibri"/>
                <a:cs typeface="Calibri"/>
              </a:rPr>
              <a:t>z=5,</a:t>
            </a:r>
            <a:r>
              <a:rPr sz="1100" spc="155" dirty="0">
                <a:solidFill>
                  <a:srgbClr val="212121"/>
                </a:solidFill>
                <a:latin typeface="Calibri"/>
                <a:cs typeface="Calibri"/>
              </a:rPr>
              <a:t>  </a:t>
            </a:r>
            <a:r>
              <a:rPr sz="1100" spc="105" dirty="0">
                <a:solidFill>
                  <a:srgbClr val="212121"/>
                </a:solidFill>
                <a:latin typeface="Calibri"/>
                <a:cs typeface="Calibri"/>
              </a:rPr>
              <a:t>scor</a:t>
            </a:r>
            <a:r>
              <a:rPr sz="1100" spc="105" dirty="0">
                <a:solidFill>
                  <a:srgbClr val="5E5E5E"/>
                </a:solidFill>
                <a:latin typeface="Calibri"/>
                <a:cs typeface="Calibri"/>
              </a:rPr>
              <a:t>1</a:t>
            </a:r>
            <a:r>
              <a:rPr sz="1100" spc="105" dirty="0">
                <a:solidFill>
                  <a:srgbClr val="212121"/>
                </a:solidFill>
                <a:latin typeface="Calibri"/>
                <a:cs typeface="Calibri"/>
              </a:rPr>
              <a:t>ng=</a:t>
            </a:r>
            <a:r>
              <a:rPr sz="1100" spc="-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dirty="0">
                <a:solidFill>
                  <a:srgbClr val="C44444"/>
                </a:solidFill>
                <a:latin typeface="Calibri"/>
                <a:cs typeface="Calibri"/>
              </a:rPr>
              <a:t>'</a:t>
            </a:r>
            <a:r>
              <a:rPr sz="1100" spc="15" dirty="0">
                <a:solidFill>
                  <a:srgbClr val="C44444"/>
                </a:solidFill>
                <a:latin typeface="Calibri"/>
                <a:cs typeface="Calibri"/>
              </a:rPr>
              <a:t> </a:t>
            </a:r>
            <a:r>
              <a:rPr sz="1100" i="1" spc="-85" dirty="0">
                <a:solidFill>
                  <a:srgbClr val="BA2121"/>
                </a:solidFill>
                <a:latin typeface="Calibri"/>
                <a:cs typeface="Calibri"/>
              </a:rPr>
              <a:t>a</a:t>
            </a:r>
            <a:r>
              <a:rPr sz="1100" i="1" spc="-15" dirty="0">
                <a:solidFill>
                  <a:srgbClr val="BA2121"/>
                </a:solidFill>
                <a:latin typeface="Calibri"/>
                <a:cs typeface="Calibri"/>
              </a:rPr>
              <a:t> </a:t>
            </a:r>
            <a:r>
              <a:rPr sz="1100" i="1" spc="-110" dirty="0">
                <a:solidFill>
                  <a:srgbClr val="BA2121"/>
                </a:solidFill>
                <a:latin typeface="Calibri"/>
                <a:cs typeface="Calibri"/>
              </a:rPr>
              <a:t>c</a:t>
            </a:r>
            <a:r>
              <a:rPr sz="1100" i="1" spc="-10" dirty="0">
                <a:solidFill>
                  <a:srgbClr val="BA2121"/>
                </a:solidFill>
                <a:latin typeface="Calibri"/>
                <a:cs typeface="Calibri"/>
              </a:rPr>
              <a:t> </a:t>
            </a:r>
            <a:r>
              <a:rPr sz="1100" i="1" spc="-85" dirty="0">
                <a:solidFill>
                  <a:srgbClr val="BA2121"/>
                </a:solidFill>
                <a:latin typeface="Calibri"/>
                <a:cs typeface="Calibri"/>
              </a:rPr>
              <a:t>c</a:t>
            </a:r>
            <a:r>
              <a:rPr sz="1100" i="1" spc="-30" dirty="0">
                <a:solidFill>
                  <a:srgbClr val="BA2121"/>
                </a:solidFill>
                <a:latin typeface="Calibri"/>
                <a:cs typeface="Calibri"/>
              </a:rPr>
              <a:t> </a:t>
            </a:r>
            <a:r>
              <a:rPr sz="1100" i="1" dirty="0">
                <a:solidFill>
                  <a:srgbClr val="D67C7C"/>
                </a:solidFill>
                <a:latin typeface="Calibri"/>
                <a:cs typeface="Calibri"/>
              </a:rPr>
              <a:t>ur</a:t>
            </a:r>
            <a:r>
              <a:rPr sz="1100" i="1" spc="200" dirty="0">
                <a:solidFill>
                  <a:srgbClr val="D67C7C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D67C7C"/>
                </a:solidFill>
                <a:latin typeface="Calibri"/>
                <a:cs typeface="Calibri"/>
              </a:rPr>
              <a:t>ac</a:t>
            </a:r>
            <a:r>
              <a:rPr sz="1100" dirty="0">
                <a:solidFill>
                  <a:srgbClr val="D67C7C"/>
                </a:solidFill>
                <a:latin typeface="Calibri"/>
                <a:cs typeface="Calibri"/>
              </a:rPr>
              <a:t>	</a:t>
            </a:r>
            <a:r>
              <a:rPr sz="1100" i="1" spc="-50" dirty="0">
                <a:solidFill>
                  <a:srgbClr val="CD6060"/>
                </a:solidFill>
                <a:latin typeface="Calibri"/>
                <a:cs typeface="Calibri"/>
              </a:rPr>
              <a:t>'</a:t>
            </a:r>
            <a:r>
              <a:rPr sz="1100" i="1" dirty="0">
                <a:solidFill>
                  <a:srgbClr val="CD6060"/>
                </a:solidFill>
                <a:latin typeface="Calibri"/>
                <a:cs typeface="Calibri"/>
              </a:rPr>
              <a:t>	</a:t>
            </a:r>
            <a:r>
              <a:rPr sz="1100" spc="100" dirty="0">
                <a:solidFill>
                  <a:srgbClr val="212121"/>
                </a:solidFill>
                <a:latin typeface="Calibri"/>
                <a:cs typeface="Calibri"/>
              </a:rPr>
              <a:t>n_jobs</a:t>
            </a:r>
            <a:r>
              <a:rPr sz="1100" spc="-4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AA21FF"/>
                </a:solidFill>
                <a:latin typeface="Calibri"/>
                <a:cs typeface="Calibri"/>
              </a:rPr>
              <a:t>=</a:t>
            </a:r>
            <a:r>
              <a:rPr sz="1100" spc="-50" dirty="0">
                <a:solidFill>
                  <a:srgbClr val="AA21FF"/>
                </a:solidFill>
                <a:latin typeface="Calibri"/>
                <a:cs typeface="Calibri"/>
              </a:rPr>
              <a:t> </a:t>
            </a:r>
            <a:r>
              <a:rPr sz="1100" spc="-10" dirty="0">
                <a:solidFill>
                  <a:srgbClr val="AA21FF"/>
                </a:solidFill>
                <a:latin typeface="Calibri"/>
                <a:cs typeface="Calibri"/>
              </a:rPr>
              <a:t>-</a:t>
            </a:r>
            <a:r>
              <a:rPr sz="1100" spc="-50" dirty="0">
                <a:solidFill>
                  <a:srgbClr val="AA21FF"/>
                </a:solidFill>
                <a:latin typeface="Calibri"/>
                <a:cs typeface="Calibri"/>
              </a:rPr>
              <a:t>1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22339" y="3654805"/>
            <a:ext cx="12204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i="1" spc="65" dirty="0">
                <a:solidFill>
                  <a:srgbClr val="75A3A3"/>
                </a:solidFill>
                <a:latin typeface="Calibri"/>
                <a:cs typeface="Calibri"/>
              </a:rPr>
              <a:t>hyper'ponome£ens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494" y="3610610"/>
            <a:ext cx="3063240" cy="434340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  <a:tabLst>
                <a:tab pos="2106930" algn="l"/>
              </a:tabLst>
            </a:pPr>
            <a:r>
              <a:rPr sz="1050" i="1" dirty="0">
                <a:solidFill>
                  <a:srgbClr val="75A3A3"/>
                </a:solidFill>
                <a:latin typeface="Calibri"/>
                <a:cs typeface="Calibri"/>
              </a:rPr>
              <a:t>#</a:t>
            </a:r>
            <a:r>
              <a:rPr sz="1050" i="1" spc="495" dirty="0">
                <a:solidFill>
                  <a:srgbClr val="75A3A3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599090"/>
                </a:solidFill>
                <a:latin typeface="Calibri"/>
                <a:cs typeface="Calibri"/>
              </a:rPr>
              <a:t>Per</a:t>
            </a:r>
            <a:r>
              <a:rPr sz="1050" i="1" spc="240" dirty="0">
                <a:solidFill>
                  <a:srgbClr val="599090"/>
                </a:solidFill>
                <a:latin typeface="Calibri"/>
                <a:cs typeface="Calibri"/>
              </a:rPr>
              <a:t>  </a:t>
            </a:r>
            <a:r>
              <a:rPr sz="1050" i="1" dirty="0">
                <a:solidFill>
                  <a:srgbClr val="599090"/>
                </a:solidFill>
                <a:latin typeface="Calibri"/>
                <a:cs typeface="Calibri"/>
              </a:rPr>
              <a:t>or'in</a:t>
            </a:r>
            <a:r>
              <a:rPr sz="1050" i="1" spc="445" dirty="0">
                <a:solidFill>
                  <a:srgbClr val="599090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3F8080"/>
                </a:solidFill>
                <a:latin typeface="Calibri"/>
                <a:cs typeface="Calibri"/>
              </a:rPr>
              <a:t>gr!</a:t>
            </a:r>
            <a:r>
              <a:rPr sz="1050" i="1" spc="475" dirty="0">
                <a:solidFill>
                  <a:srgbClr val="3F8080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508A8A"/>
                </a:solidFill>
                <a:latin typeface="Calibri"/>
                <a:cs typeface="Calibri"/>
              </a:rPr>
              <a:t>d</a:t>
            </a:r>
            <a:r>
              <a:rPr sz="1050" i="1" spc="130" dirty="0">
                <a:solidFill>
                  <a:srgbClr val="508A8A"/>
                </a:solidFill>
                <a:latin typeface="Calibri"/>
                <a:cs typeface="Calibri"/>
              </a:rPr>
              <a:t>  </a:t>
            </a:r>
            <a:r>
              <a:rPr sz="1050" i="1" spc="135" dirty="0">
                <a:solidFill>
                  <a:srgbClr val="508A8A"/>
                </a:solidFill>
                <a:latin typeface="Calibri"/>
                <a:cs typeface="Calibri"/>
              </a:rPr>
              <a:t>search  </a:t>
            </a:r>
            <a:r>
              <a:rPr sz="1050" i="1" spc="85" dirty="0">
                <a:solidFill>
                  <a:srgbClr val="93B6B6"/>
                </a:solidFill>
                <a:latin typeface="Calibri"/>
                <a:cs typeface="Calibri"/>
              </a:rPr>
              <a:t>I:a</a:t>
            </a:r>
            <a:r>
              <a:rPr sz="1050" i="1" dirty="0">
                <a:solidFill>
                  <a:srgbClr val="93B6B6"/>
                </a:solidFill>
                <a:latin typeface="Calibri"/>
                <a:cs typeface="Calibri"/>
              </a:rPr>
              <a:t>	</a:t>
            </a:r>
            <a:r>
              <a:rPr sz="1050" i="1" spc="75" dirty="0">
                <a:solidFill>
                  <a:srgbClr val="3F8080"/>
                </a:solidFill>
                <a:latin typeface="Calibri"/>
                <a:cs typeface="Calibri"/>
              </a:rPr>
              <a:t>i</a:t>
            </a:r>
            <a:r>
              <a:rPr sz="1050" i="1" spc="-25" dirty="0">
                <a:solidFill>
                  <a:srgbClr val="3F8080"/>
                </a:solidFill>
                <a:latin typeface="Calibri"/>
                <a:cs typeface="Calibri"/>
              </a:rPr>
              <a:t> </a:t>
            </a:r>
            <a:r>
              <a:rPr sz="1050" i="1" spc="165" dirty="0">
                <a:solidFill>
                  <a:srgbClr val="3F8080"/>
                </a:solidFill>
                <a:latin typeface="Calibri"/>
                <a:cs typeface="Calibri"/>
              </a:rPr>
              <a:t>n</a:t>
            </a:r>
            <a:r>
              <a:rPr sz="1050" i="1" spc="165" dirty="0">
                <a:solidFill>
                  <a:srgbClr val="75A3A3"/>
                </a:solidFill>
                <a:latin typeface="Calibri"/>
                <a:cs typeface="Calibri"/>
              </a:rPr>
              <a:t>d</a:t>
            </a:r>
            <a:r>
              <a:rPr sz="1050" i="1" spc="260" dirty="0">
                <a:solidFill>
                  <a:srgbClr val="75A3A3"/>
                </a:solidFill>
                <a:latin typeface="Calibri"/>
                <a:cs typeface="Calibri"/>
              </a:rPr>
              <a:t> </a:t>
            </a:r>
            <a:r>
              <a:rPr sz="1050" i="1" spc="140" dirty="0">
                <a:solidFill>
                  <a:srgbClr val="93B6B6"/>
                </a:solidFill>
                <a:latin typeface="Calibri"/>
                <a:cs typeface="Calibri"/>
              </a:rPr>
              <a:t>the</a:t>
            </a:r>
            <a:r>
              <a:rPr sz="1050" i="1" spc="434" dirty="0">
                <a:solidFill>
                  <a:srgbClr val="93B6B6"/>
                </a:solidFill>
                <a:latin typeface="Calibri"/>
                <a:cs typeface="Calibri"/>
              </a:rPr>
              <a:t> </a:t>
            </a:r>
            <a:r>
              <a:rPr sz="1050" i="1" spc="145" dirty="0">
                <a:solidFill>
                  <a:srgbClr val="93B6B6"/>
                </a:solidFill>
                <a:latin typeface="Calibri"/>
                <a:cs typeface="Calibri"/>
              </a:rPr>
              <a:t>best</a:t>
            </a:r>
            <a:endParaRPr sz="1050">
              <a:latin typeface="Calibri"/>
              <a:cs typeface="Calibri"/>
            </a:endParaRPr>
          </a:p>
          <a:p>
            <a:pPr marL="19685">
              <a:lnSpc>
                <a:spcPct val="100000"/>
              </a:lnSpc>
              <a:spcBef>
                <a:spcPts val="350"/>
              </a:spcBef>
            </a:pPr>
            <a:r>
              <a:rPr sz="1050" spc="95" dirty="0">
                <a:solidFill>
                  <a:srgbClr val="919191"/>
                </a:solidFill>
                <a:latin typeface="Calibri"/>
                <a:cs typeface="Calibri"/>
              </a:rPr>
              <a:t>g</a:t>
            </a:r>
            <a:r>
              <a:rPr sz="1050" spc="95" dirty="0">
                <a:solidFill>
                  <a:srgbClr val="7B7B7B"/>
                </a:solidFill>
                <a:latin typeface="Calibri"/>
                <a:cs typeface="Calibri"/>
              </a:rPr>
              <a:t>n</a:t>
            </a:r>
            <a:r>
              <a:rPr sz="1050" spc="95" dirty="0">
                <a:solidFill>
                  <a:srgbClr val="212121"/>
                </a:solidFill>
                <a:latin typeface="Calibri"/>
                <a:cs typeface="Calibri"/>
              </a:rPr>
              <a:t>1d_s</a:t>
            </a:r>
            <a:r>
              <a:rPr sz="1050" spc="-1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50" spc="105" dirty="0">
                <a:solidFill>
                  <a:srgbClr val="494949"/>
                </a:solidFill>
                <a:latin typeface="Calibri"/>
                <a:cs typeface="Calibri"/>
              </a:rPr>
              <a:t>ea</a:t>
            </a:r>
            <a:r>
              <a:rPr sz="1050" spc="105" dirty="0">
                <a:solidFill>
                  <a:srgbClr val="212121"/>
                </a:solidFill>
                <a:latin typeface="Calibri"/>
                <a:cs typeface="Calibri"/>
              </a:rPr>
              <a:t>re</a:t>
            </a:r>
            <a:r>
              <a:rPr sz="1050" spc="-6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50" spc="100" dirty="0">
                <a:solidFill>
                  <a:srgbClr val="919191"/>
                </a:solidFill>
                <a:latin typeface="Calibri"/>
                <a:cs typeface="Calibri"/>
              </a:rPr>
              <a:t>h</a:t>
            </a:r>
            <a:r>
              <a:rPr sz="1050" spc="280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679ACD"/>
                </a:solidFill>
                <a:latin typeface="Calibri"/>
                <a:cs typeface="Calibri"/>
              </a:rPr>
              <a:t>I</a:t>
            </a:r>
            <a:r>
              <a:rPr sz="1050" spc="215" dirty="0">
                <a:solidFill>
                  <a:srgbClr val="679ACD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985C3"/>
                </a:solidFill>
                <a:latin typeface="Calibri"/>
                <a:cs typeface="Calibri"/>
              </a:rPr>
              <a:t>i</a:t>
            </a:r>
            <a:r>
              <a:rPr sz="1050" spc="170" dirty="0">
                <a:solidFill>
                  <a:srgbClr val="4985C3"/>
                </a:solidFill>
                <a:latin typeface="Calibri"/>
                <a:cs typeface="Calibri"/>
              </a:rPr>
              <a:t> </a:t>
            </a:r>
            <a:r>
              <a:rPr sz="1050" spc="65" dirty="0">
                <a:solidFill>
                  <a:srgbClr val="1362B1"/>
                </a:solidFill>
                <a:latin typeface="Calibri"/>
                <a:cs typeface="Calibri"/>
              </a:rPr>
              <a:t>t</a:t>
            </a:r>
            <a:r>
              <a:rPr sz="1050" spc="-30" dirty="0">
                <a:solidFill>
                  <a:srgbClr val="1362B1"/>
                </a:solidFill>
                <a:latin typeface="Calibri"/>
                <a:cs typeface="Calibri"/>
              </a:rPr>
              <a:t> </a:t>
            </a:r>
            <a:r>
              <a:rPr sz="1050" spc="-35" dirty="0">
                <a:solidFill>
                  <a:srgbClr val="212121"/>
                </a:solidFill>
                <a:latin typeface="Calibri"/>
                <a:cs typeface="Calibri"/>
              </a:rPr>
              <a:t>•{X_t:</a:t>
            </a:r>
            <a:r>
              <a:rPr sz="1050" spc="-12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50" i="1" dirty="0">
                <a:solidFill>
                  <a:srgbClr val="7B7B7B"/>
                </a:solidFill>
                <a:latin typeface="Calibri"/>
                <a:cs typeface="Calibri"/>
              </a:rPr>
              <a:t>r</a:t>
            </a:r>
            <a:r>
              <a:rPr sz="1050" i="1" spc="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050" i="1" spc="-60" dirty="0">
                <a:solidFill>
                  <a:srgbClr val="919191"/>
                </a:solidFill>
                <a:latin typeface="Calibri"/>
                <a:cs typeface="Calibri"/>
              </a:rPr>
              <a:t>a</a:t>
            </a:r>
            <a:r>
              <a:rPr sz="1050" i="1" spc="-65" dirty="0">
                <a:solidFill>
                  <a:srgbClr val="91919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94949"/>
                </a:solidFill>
                <a:latin typeface="Calibri"/>
                <a:cs typeface="Calibri"/>
              </a:rPr>
              <a:t>1n</a:t>
            </a:r>
            <a:r>
              <a:rPr sz="1050" spc="-50" dirty="0">
                <a:solidFill>
                  <a:srgbClr val="494949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494949"/>
                </a:solidFill>
                <a:latin typeface="Calibri"/>
                <a:cs typeface="Calibri"/>
              </a:rPr>
              <a:t>,</a:t>
            </a:r>
            <a:r>
              <a:rPr sz="1050" spc="229" dirty="0">
                <a:solidFill>
                  <a:srgbClr val="494949"/>
                </a:solidFill>
                <a:latin typeface="Calibri"/>
                <a:cs typeface="Calibri"/>
              </a:rPr>
              <a:t>  </a:t>
            </a:r>
            <a:r>
              <a:rPr sz="1050" dirty="0">
                <a:solidFill>
                  <a:srgbClr val="212121"/>
                </a:solidFill>
                <a:latin typeface="Calibri"/>
                <a:cs typeface="Calibri"/>
              </a:rPr>
              <a:t>y_t</a:t>
            </a:r>
            <a:r>
              <a:rPr sz="1050" spc="33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212121"/>
                </a:solidFill>
                <a:latin typeface="Calibri"/>
                <a:cs typeface="Calibri"/>
              </a:rPr>
              <a:t>ra</a:t>
            </a:r>
            <a:r>
              <a:rPr sz="1050" spc="11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050" spc="65" dirty="0">
                <a:solidFill>
                  <a:srgbClr val="5E5E5E"/>
                </a:solidFill>
                <a:latin typeface="Calibri"/>
                <a:cs typeface="Calibri"/>
              </a:rPr>
              <a:t>1</a:t>
            </a:r>
            <a:r>
              <a:rPr sz="1050" spc="65" dirty="0">
                <a:solidFill>
                  <a:srgbClr val="494949"/>
                </a:solidFill>
                <a:latin typeface="Calibri"/>
                <a:cs typeface="Calibri"/>
              </a:rPr>
              <a:t>n</a:t>
            </a:r>
            <a:r>
              <a:rPr sz="1050" spc="65" dirty="0">
                <a:solidFill>
                  <a:srgbClr val="919191"/>
                </a:solidFill>
                <a:latin typeface="Calibri"/>
                <a:cs typeface="Calibri"/>
              </a:rPr>
              <a:t>)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82905" y="4499609"/>
            <a:ext cx="4164965" cy="1323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780">
              <a:lnSpc>
                <a:spcPct val="100000"/>
              </a:lnSpc>
              <a:spcBef>
                <a:spcPts val="100"/>
              </a:spcBef>
              <a:tabLst>
                <a:tab pos="2762885" algn="l"/>
              </a:tabLst>
            </a:pPr>
            <a:r>
              <a:rPr sz="1550" i="1" dirty="0">
                <a:solidFill>
                  <a:srgbClr val="348E93"/>
                </a:solidFill>
                <a:latin typeface="Calibri"/>
                <a:cs typeface="Calibri"/>
              </a:rPr>
              <a:t>#</a:t>
            </a:r>
            <a:r>
              <a:rPr sz="1550" i="1" spc="450" dirty="0">
                <a:solidFill>
                  <a:srgbClr val="348E93"/>
                </a:solidFill>
                <a:latin typeface="Calibri"/>
                <a:cs typeface="Calibri"/>
              </a:rPr>
              <a:t> </a:t>
            </a:r>
            <a:r>
              <a:rPr sz="1550" i="1" spc="-20" dirty="0">
                <a:solidFill>
                  <a:srgbClr val="418993"/>
                </a:solidFill>
                <a:latin typeface="Calibri"/>
                <a:cs typeface="Calibri"/>
              </a:rPr>
              <a:t>CaL</a:t>
            </a:r>
            <a:r>
              <a:rPr sz="1550" i="1" spc="-180" dirty="0">
                <a:solidFill>
                  <a:srgbClr val="418993"/>
                </a:solidFill>
                <a:latin typeface="Calibri"/>
                <a:cs typeface="Calibri"/>
              </a:rPr>
              <a:t> </a:t>
            </a:r>
            <a:r>
              <a:rPr sz="1550" i="1" dirty="0">
                <a:solidFill>
                  <a:srgbClr val="80BCBD"/>
                </a:solidFill>
                <a:latin typeface="Calibri"/>
                <a:cs typeface="Calibri"/>
              </a:rPr>
              <a:t>cuLat:Eng</a:t>
            </a:r>
            <a:r>
              <a:rPr sz="1550" i="1" spc="95" dirty="0">
                <a:solidFill>
                  <a:srgbClr val="80BCBD"/>
                </a:solidFill>
                <a:latin typeface="Calibri"/>
                <a:cs typeface="Calibri"/>
              </a:rPr>
              <a:t>  </a:t>
            </a:r>
            <a:r>
              <a:rPr sz="1550" i="1" dirty="0">
                <a:solidFill>
                  <a:srgbClr val="3D8989"/>
                </a:solidFill>
                <a:latin typeface="Calibri"/>
                <a:cs typeface="Calibri"/>
              </a:rPr>
              <a:t>I:he</a:t>
            </a:r>
            <a:r>
              <a:rPr sz="1550" i="1" spc="495" dirty="0">
                <a:solidFill>
                  <a:srgbClr val="3D8989"/>
                </a:solidFill>
                <a:latin typeface="Calibri"/>
                <a:cs typeface="Calibri"/>
              </a:rPr>
              <a:t> </a:t>
            </a:r>
            <a:r>
              <a:rPr sz="1550" i="1" spc="60" dirty="0">
                <a:solidFill>
                  <a:srgbClr val="74C1CF"/>
                </a:solidFill>
                <a:latin typeface="Calibri"/>
                <a:cs typeface="Calibri"/>
              </a:rPr>
              <a:t>accuracy</a:t>
            </a:r>
            <a:r>
              <a:rPr sz="1550" i="1" dirty="0">
                <a:solidFill>
                  <a:srgbClr val="74C1CF"/>
                </a:solidFill>
                <a:latin typeface="Calibri"/>
                <a:cs typeface="Calibri"/>
              </a:rPr>
              <a:t>	</a:t>
            </a:r>
            <a:r>
              <a:rPr sz="1550" i="1" dirty="0">
                <a:solidFill>
                  <a:srgbClr val="3A808C"/>
                </a:solidFill>
                <a:latin typeface="Calibri"/>
                <a:cs typeface="Calibri"/>
              </a:rPr>
              <a:t>s</a:t>
            </a:r>
            <a:r>
              <a:rPr sz="1550" i="1" spc="-170" dirty="0">
                <a:solidFill>
                  <a:srgbClr val="3A808C"/>
                </a:solidFill>
                <a:latin typeface="Calibri"/>
                <a:cs typeface="Calibri"/>
              </a:rPr>
              <a:t> </a:t>
            </a:r>
            <a:r>
              <a:rPr sz="1550" i="1" spc="70" dirty="0">
                <a:solidFill>
                  <a:srgbClr val="3D8985"/>
                </a:solidFill>
                <a:latin typeface="Calibri"/>
                <a:cs typeface="Calibri"/>
              </a:rPr>
              <a:t>core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ts val="1655"/>
              </a:lnSpc>
              <a:spcBef>
                <a:spcPts val="40"/>
              </a:spcBef>
            </a:pPr>
            <a:r>
              <a:rPr sz="1400" dirty="0">
                <a:solidFill>
                  <a:srgbClr val="070707"/>
                </a:solidFill>
                <a:latin typeface="Calibri"/>
                <a:cs typeface="Calibri"/>
              </a:rPr>
              <a:t>aCCU</a:t>
            </a:r>
            <a:r>
              <a:rPr sz="1400" dirty="0">
                <a:solidFill>
                  <a:srgbClr val="080808"/>
                </a:solidFill>
                <a:latin typeface="Calibri"/>
                <a:cs typeface="Calibri"/>
              </a:rPr>
              <a:t>PdCy</a:t>
            </a:r>
            <a:r>
              <a:rPr sz="1400" spc="204" dirty="0">
                <a:solidFill>
                  <a:srgbClr val="080808"/>
                </a:solidFill>
                <a:latin typeface="Calibri"/>
                <a:cs typeface="Calibri"/>
              </a:rPr>
              <a:t>  </a:t>
            </a:r>
            <a:r>
              <a:rPr sz="1400" dirty="0">
                <a:solidFill>
                  <a:srgbClr val="9A34D3"/>
                </a:solidFill>
                <a:latin typeface="Calibri"/>
                <a:cs typeface="Calibri"/>
              </a:rPr>
              <a:t>=</a:t>
            </a:r>
            <a:r>
              <a:rPr sz="1400" spc="180" dirty="0">
                <a:solidFill>
                  <a:srgbClr val="9A34D3"/>
                </a:solidFill>
                <a:latin typeface="Calibri"/>
                <a:cs typeface="Calibri"/>
              </a:rPr>
              <a:t>  </a:t>
            </a:r>
            <a:r>
              <a:rPr sz="1400" spc="165" dirty="0">
                <a:latin typeface="Calibri"/>
                <a:cs typeface="Calibri"/>
              </a:rPr>
              <a:t>accuracy_scDre(y</a:t>
            </a:r>
            <a:r>
              <a:rPr sz="1400" spc="100" dirty="0">
                <a:latin typeface="Calibri"/>
                <a:cs typeface="Calibri"/>
              </a:rPr>
              <a:t>  </a:t>
            </a:r>
            <a:r>
              <a:rPr sz="1400" spc="250" dirty="0">
                <a:solidFill>
                  <a:srgbClr val="070707"/>
                </a:solidFill>
                <a:latin typeface="Calibri"/>
                <a:cs typeface="Calibri"/>
              </a:rPr>
              <a:t>test,</a:t>
            </a:r>
            <a:r>
              <a:rPr sz="1400" spc="210" dirty="0">
                <a:solidFill>
                  <a:srgbClr val="070707"/>
                </a:solidFill>
                <a:latin typeface="Calibri"/>
                <a:cs typeface="Calibri"/>
              </a:rPr>
              <a:t>  </a:t>
            </a:r>
            <a:r>
              <a:rPr sz="1400" spc="105" dirty="0">
                <a:solidFill>
                  <a:srgbClr val="262626"/>
                </a:solidFill>
                <a:latin typeface="Calibri"/>
                <a:cs typeface="Calibri"/>
              </a:rPr>
              <a:t>y_pred</a:t>
            </a:r>
            <a:r>
              <a:rPr sz="1400" spc="-85" dirty="0">
                <a:solidFill>
                  <a:srgbClr val="262626"/>
                </a:solidFill>
                <a:latin typeface="Calibri"/>
                <a:cs typeface="Calibri"/>
              </a:rPr>
              <a:t> </a:t>
            </a:r>
            <a:r>
              <a:rPr sz="1400" spc="20" dirty="0">
                <a:solidFill>
                  <a:srgbClr val="242424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  <a:p>
            <a:pPr marL="15240">
              <a:lnSpc>
                <a:spcPts val="1775"/>
              </a:lnSpc>
              <a:tabLst>
                <a:tab pos="1944370" algn="l"/>
              </a:tabLst>
            </a:pPr>
            <a:r>
              <a:rPr sz="1500" spc="110" dirty="0">
                <a:solidFill>
                  <a:srgbClr val="87BDA7"/>
                </a:solidFill>
                <a:latin typeface="Calibri"/>
                <a:cs typeface="Calibri"/>
              </a:rPr>
              <a:t>pv1n1("Accuracy:</a:t>
            </a:r>
            <a:r>
              <a:rPr sz="1500" spc="-60" dirty="0">
                <a:solidFill>
                  <a:srgbClr val="87BDA7"/>
                </a:solidFill>
                <a:latin typeface="Calibri"/>
                <a:cs typeface="Calibri"/>
              </a:rPr>
              <a:t> </a:t>
            </a:r>
            <a:r>
              <a:rPr sz="1500" spc="60" dirty="0">
                <a:solidFill>
                  <a:srgbClr val="C44F5E"/>
                </a:solidFill>
                <a:latin typeface="Calibri"/>
                <a:cs typeface="Calibri"/>
              </a:rPr>
              <a:t>",</a:t>
            </a:r>
            <a:r>
              <a:rPr sz="1500" dirty="0">
                <a:solidFill>
                  <a:srgbClr val="C44F5E"/>
                </a:solidFill>
                <a:latin typeface="Calibri"/>
                <a:cs typeface="Calibri"/>
              </a:rPr>
              <a:t>	</a:t>
            </a:r>
            <a:r>
              <a:rPr sz="1500" spc="120" dirty="0">
                <a:solidFill>
                  <a:srgbClr val="1A1A1A"/>
                </a:solidFill>
                <a:latin typeface="Calibri"/>
                <a:cs typeface="Calibri"/>
              </a:rPr>
              <a:t>accuracy</a:t>
            </a:r>
            <a:r>
              <a:rPr sz="1500" spc="125" dirty="0">
                <a:solidFill>
                  <a:srgbClr val="1A1A1A"/>
                </a:solidFill>
                <a:latin typeface="Calibri"/>
                <a:cs typeface="Calibri"/>
              </a:rPr>
              <a:t>  </a:t>
            </a:r>
            <a:r>
              <a:rPr sz="1500" spc="114" dirty="0">
                <a:solidFill>
                  <a:srgbClr val="9E2BFD"/>
                </a:solidFill>
                <a:latin typeface="Calibri"/>
                <a:cs typeface="Calibri"/>
              </a:rPr>
              <a:t>”</a:t>
            </a:r>
            <a:r>
              <a:rPr sz="1500" spc="380" dirty="0">
                <a:solidFill>
                  <a:srgbClr val="9E2BFD"/>
                </a:solidFill>
                <a:latin typeface="Calibri"/>
                <a:cs typeface="Calibri"/>
              </a:rPr>
              <a:t> </a:t>
            </a:r>
            <a:r>
              <a:rPr sz="1500" spc="65" dirty="0">
                <a:solidFill>
                  <a:srgbClr val="237049"/>
                </a:solidFill>
                <a:latin typeface="Calibri"/>
                <a:cs typeface="Calibri"/>
              </a:rPr>
              <a:t>16e)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500">
              <a:latin typeface="Calibri"/>
              <a:cs typeface="Calibri"/>
            </a:endParaRPr>
          </a:p>
          <a:p>
            <a:pPr marL="29845">
              <a:lnSpc>
                <a:spcPct val="100000"/>
              </a:lnSpc>
              <a:tabLst>
                <a:tab pos="1043305" algn="l"/>
              </a:tabLst>
            </a:pPr>
            <a:r>
              <a:rPr sz="1450" spc="-10" dirty="0">
                <a:latin typeface="Arial MT"/>
                <a:cs typeface="Arial MT"/>
              </a:rPr>
              <a:t>Accuracy:</a:t>
            </a:r>
            <a:r>
              <a:rPr sz="1450" dirty="0">
                <a:latin typeface="Arial MT"/>
                <a:cs typeface="Arial MT"/>
              </a:rPr>
              <a:t>	</a:t>
            </a:r>
            <a:r>
              <a:rPr sz="1450" spc="-10" dirty="0">
                <a:latin typeface="Arial MT"/>
                <a:cs typeface="Arial MT"/>
              </a:rPr>
              <a:t>86.11111111111111</a:t>
            </a:r>
            <a:endParaRPr sz="1450">
              <a:latin typeface="Arial MT"/>
              <a:cs typeface="Arial MT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723901" y="950468"/>
            <a:ext cx="40563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CODE</a:t>
            </a:r>
            <a:r>
              <a:rPr spc="-5" dirty="0"/>
              <a:t> </a:t>
            </a:r>
            <a:r>
              <a:rPr spc="265" dirty="0"/>
              <a:t>SNIPPET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7401850" y="6241796"/>
            <a:ext cx="31737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250950" algn="l"/>
                <a:tab pos="1690370" algn="l"/>
                <a:tab pos="2915285" algn="l"/>
              </a:tabLst>
            </a:pPr>
            <a:r>
              <a:rPr sz="1800" i="1" spc="60" dirty="0">
                <a:solidFill>
                  <a:srgbClr val="0E6B60"/>
                </a:solidFill>
                <a:latin typeface="Times New Roman"/>
                <a:cs typeface="Times New Roman"/>
              </a:rPr>
              <a:t>#</a:t>
            </a:r>
            <a:r>
              <a:rPr sz="1800" i="1" spc="484" dirty="0">
                <a:solidFill>
                  <a:srgbClr val="0E6B60"/>
                </a:solidFill>
                <a:latin typeface="Times New Roman"/>
                <a:cs typeface="Times New Roman"/>
              </a:rPr>
              <a:t> </a:t>
            </a:r>
            <a:r>
              <a:rPr sz="1800" i="1" spc="55" dirty="0">
                <a:solidFill>
                  <a:srgbClr val="5B726B"/>
                </a:solidFill>
                <a:latin typeface="Times New Roman"/>
                <a:cs typeface="Times New Roman"/>
              </a:rPr>
              <a:t>Train</a:t>
            </a:r>
            <a:r>
              <a:rPr sz="1800" i="1" spc="55" dirty="0">
                <a:solidFill>
                  <a:srgbClr val="346466"/>
                </a:solidFill>
                <a:latin typeface="Times New Roman"/>
                <a:cs typeface="Times New Roman"/>
              </a:rPr>
              <a:t>ing</a:t>
            </a:r>
            <a:r>
              <a:rPr sz="1800" i="1" dirty="0">
                <a:solidFill>
                  <a:srgbClr val="346466"/>
                </a:solidFill>
                <a:latin typeface="Times New Roman"/>
                <a:cs typeface="Times New Roman"/>
              </a:rPr>
              <a:t>	</a:t>
            </a:r>
            <a:r>
              <a:rPr sz="1800" i="1" spc="-25" dirty="0">
                <a:solidFill>
                  <a:srgbClr val="568A89"/>
                </a:solidFill>
                <a:latin typeface="Times New Roman"/>
                <a:cs typeface="Times New Roman"/>
              </a:rPr>
              <a:t>the</a:t>
            </a:r>
            <a:r>
              <a:rPr sz="1800" i="1" dirty="0">
                <a:solidFill>
                  <a:srgbClr val="568A89"/>
                </a:solidFill>
                <a:latin typeface="Times New Roman"/>
                <a:cs typeface="Times New Roman"/>
              </a:rPr>
              <a:t>	</a:t>
            </a:r>
            <a:r>
              <a:rPr sz="1800" i="1" dirty="0">
                <a:solidFill>
                  <a:srgbClr val="7C9995"/>
                </a:solidFill>
                <a:latin typeface="Times New Roman"/>
                <a:cs typeface="Times New Roman"/>
              </a:rPr>
              <a:t>zode</a:t>
            </a:r>
            <a:r>
              <a:rPr sz="1800" i="1" spc="-50" dirty="0">
                <a:solidFill>
                  <a:srgbClr val="7C9995"/>
                </a:solidFill>
                <a:latin typeface="Times New Roman"/>
                <a:cs typeface="Times New Roman"/>
              </a:rPr>
              <a:t> </a:t>
            </a:r>
            <a:r>
              <a:rPr sz="1800" i="1" spc="-490" dirty="0">
                <a:solidFill>
                  <a:srgbClr val="498C93"/>
                </a:solidFill>
                <a:latin typeface="Times New Roman"/>
                <a:cs typeface="Times New Roman"/>
              </a:rPr>
              <a:t>L</a:t>
            </a:r>
            <a:r>
              <a:rPr sz="1800" i="1" spc="45" dirty="0">
                <a:solidFill>
                  <a:srgbClr val="498C93"/>
                </a:solidFill>
                <a:latin typeface="Times New Roman"/>
                <a:cs typeface="Times New Roman"/>
              </a:rPr>
              <a:t>  </a:t>
            </a:r>
            <a:r>
              <a:rPr sz="1800" i="1" spc="-90" dirty="0">
                <a:solidFill>
                  <a:srgbClr val="598990"/>
                </a:solidFill>
                <a:latin typeface="Times New Roman"/>
                <a:cs typeface="Times New Roman"/>
              </a:rPr>
              <a:t>ivi</a:t>
            </a:r>
            <a:r>
              <a:rPr sz="1800" i="1" spc="-225" dirty="0">
                <a:solidFill>
                  <a:srgbClr val="598990"/>
                </a:solidFill>
                <a:latin typeface="Times New Roman"/>
                <a:cs typeface="Times New Roman"/>
              </a:rPr>
              <a:t> </a:t>
            </a:r>
            <a:r>
              <a:rPr sz="1800" i="1" spc="-25" dirty="0">
                <a:solidFill>
                  <a:srgbClr val="6BA5AF"/>
                </a:solidFill>
                <a:latin typeface="Times New Roman"/>
                <a:cs typeface="Times New Roman"/>
              </a:rPr>
              <a:t>th</a:t>
            </a:r>
            <a:r>
              <a:rPr sz="1800" i="1" dirty="0">
                <a:solidFill>
                  <a:srgbClr val="6BA5AF"/>
                </a:solidFill>
                <a:latin typeface="Times New Roman"/>
                <a:cs typeface="Times New Roman"/>
              </a:rPr>
              <a:t>	</a:t>
            </a:r>
            <a:r>
              <a:rPr sz="1800" i="1" spc="-80" dirty="0">
                <a:solidFill>
                  <a:srgbClr val="62AAAE"/>
                </a:solidFill>
                <a:latin typeface="Times New Roman"/>
                <a:cs typeface="Times New Roman"/>
              </a:rPr>
              <a:t>the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746807" y="6241796"/>
            <a:ext cx="2227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65150" algn="l"/>
              </a:tabLst>
            </a:pPr>
            <a:r>
              <a:rPr sz="1800" i="1" spc="70" dirty="0">
                <a:solidFill>
                  <a:srgbClr val="59A3B1"/>
                </a:solidFill>
                <a:latin typeface="Times New Roman"/>
                <a:cs typeface="Times New Roman"/>
              </a:rPr>
              <a:t>best</a:t>
            </a:r>
            <a:r>
              <a:rPr sz="1800" i="1" dirty="0">
                <a:solidFill>
                  <a:srgbClr val="59A3B1"/>
                </a:solidFill>
                <a:latin typeface="Times New Roman"/>
                <a:cs typeface="Times New Roman"/>
              </a:rPr>
              <a:t>	</a:t>
            </a:r>
            <a:r>
              <a:rPr sz="1800" i="1" spc="60" dirty="0">
                <a:solidFill>
                  <a:srgbClr val="567C82"/>
                </a:solidFill>
                <a:latin typeface="Times New Roman"/>
                <a:cs typeface="Times New Roman"/>
              </a:rPr>
              <a:t>hyperparazeters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0979" y="6482588"/>
            <a:ext cx="5901690" cy="1767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ts val="2140"/>
              </a:lnSpc>
              <a:spcBef>
                <a:spcPts val="100"/>
              </a:spcBef>
              <a:tabLst>
                <a:tab pos="582295" algn="l"/>
                <a:tab pos="905510" algn="l"/>
                <a:tab pos="1579245" algn="l"/>
                <a:tab pos="1798955" algn="l"/>
                <a:tab pos="5135245" algn="l"/>
              </a:tabLst>
            </a:pPr>
            <a:r>
              <a:rPr sz="1800" spc="40" dirty="0">
                <a:solidFill>
                  <a:srgbClr val="262626"/>
                </a:solidFill>
                <a:latin typeface="Times New Roman"/>
                <a:cs typeface="Times New Roman"/>
              </a:rPr>
              <a:t>best</a:t>
            </a:r>
            <a:r>
              <a:rPr sz="1800" dirty="0">
                <a:solidFill>
                  <a:srgbClr val="262626"/>
                </a:solidFill>
                <a:latin typeface="Times New Roman"/>
                <a:cs typeface="Times New Roman"/>
              </a:rPr>
              <a:t>	</a:t>
            </a:r>
            <a:r>
              <a:rPr sz="1800" spc="25" dirty="0">
                <a:solidFill>
                  <a:srgbClr val="212B4B"/>
                </a:solidFill>
                <a:latin typeface="Times New Roman"/>
                <a:cs typeface="Times New Roman"/>
              </a:rPr>
              <a:t>rf</a:t>
            </a:r>
            <a:r>
              <a:rPr sz="1800" dirty="0">
                <a:solidFill>
                  <a:srgbClr val="212B4B"/>
                </a:solidFill>
                <a:latin typeface="Times New Roman"/>
                <a:cs typeface="Times New Roman"/>
              </a:rPr>
              <a:t>	</a:t>
            </a:r>
            <a:r>
              <a:rPr sz="1800" spc="-10" dirty="0">
                <a:latin typeface="Times New Roman"/>
                <a:cs typeface="Times New Roman"/>
              </a:rPr>
              <a:t>nodel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425" dirty="0">
                <a:solidFill>
                  <a:srgbClr val="953ADD"/>
                </a:solidFill>
                <a:latin typeface="Times New Roman"/>
                <a:cs typeface="Times New Roman"/>
              </a:rPr>
              <a:t>=</a:t>
            </a:r>
            <a:r>
              <a:rPr sz="1800" dirty="0">
                <a:solidFill>
                  <a:srgbClr val="953ADD"/>
                </a:solidFill>
                <a:latin typeface="Times New Roman"/>
                <a:cs typeface="Times New Roman"/>
              </a:rPr>
              <a:t>	</a:t>
            </a:r>
            <a:r>
              <a:rPr sz="1800" spc="80" dirty="0">
                <a:latin typeface="Times New Roman"/>
                <a:cs typeface="Times New Roman"/>
              </a:rPr>
              <a:t>RandonForestClassifier(**best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-10" dirty="0">
                <a:solidFill>
                  <a:srgbClr val="2F2F2F"/>
                </a:solidFill>
                <a:latin typeface="Times New Roman"/>
                <a:cs typeface="Times New Roman"/>
              </a:rPr>
              <a:t>params</a:t>
            </a:r>
            <a:r>
              <a:rPr sz="1800" spc="-10" dirty="0">
                <a:solidFill>
                  <a:srgbClr val="050505"/>
                </a:solidFill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  <a:p>
            <a:pPr marL="18415">
              <a:lnSpc>
                <a:spcPts val="1900"/>
              </a:lnSpc>
              <a:tabLst>
                <a:tab pos="570230" algn="l"/>
                <a:tab pos="893444" algn="l"/>
                <a:tab pos="2235200" algn="l"/>
              </a:tabLst>
            </a:pPr>
            <a:r>
              <a:rPr sz="1600" spc="40" dirty="0">
                <a:solidFill>
                  <a:srgbClr val="242424"/>
                </a:solidFill>
                <a:latin typeface="Arial MT"/>
                <a:cs typeface="Arial MT"/>
              </a:rPr>
              <a:t>best</a:t>
            </a:r>
            <a:r>
              <a:rPr sz="1600" dirty="0">
                <a:solidFill>
                  <a:srgbClr val="242424"/>
                </a:solidFill>
                <a:latin typeface="Arial MT"/>
                <a:cs typeface="Arial MT"/>
              </a:rPr>
              <a:t>	</a:t>
            </a:r>
            <a:r>
              <a:rPr sz="1600" spc="-25" dirty="0">
                <a:solidFill>
                  <a:srgbClr val="1C2A44"/>
                </a:solidFill>
                <a:latin typeface="Arial MT"/>
                <a:cs typeface="Arial MT"/>
              </a:rPr>
              <a:t>rf</a:t>
            </a:r>
            <a:r>
              <a:rPr sz="1600" dirty="0">
                <a:solidFill>
                  <a:srgbClr val="1C2A44"/>
                </a:solidFill>
                <a:latin typeface="Arial MT"/>
                <a:cs typeface="Arial MT"/>
              </a:rPr>
              <a:t>	</a:t>
            </a:r>
            <a:r>
              <a:rPr sz="1600" spc="150" dirty="0">
                <a:latin typeface="Arial MT"/>
                <a:cs typeface="Arial MT"/>
              </a:rPr>
              <a:t>model.fit(X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245" dirty="0">
                <a:latin typeface="Arial MT"/>
                <a:cs typeface="Arial MT"/>
              </a:rPr>
              <a:t>train,</a:t>
            </a:r>
            <a:r>
              <a:rPr sz="1600" spc="60" dirty="0">
                <a:latin typeface="Arial MT"/>
                <a:cs typeface="Arial MT"/>
              </a:rPr>
              <a:t>  </a:t>
            </a:r>
            <a:r>
              <a:rPr sz="1600" dirty="0">
                <a:latin typeface="Arial MT"/>
                <a:cs typeface="Arial MT"/>
              </a:rPr>
              <a:t>y</a:t>
            </a:r>
            <a:r>
              <a:rPr sz="1600" spc="45" dirty="0">
                <a:latin typeface="Arial MT"/>
                <a:cs typeface="Arial MT"/>
              </a:rPr>
              <a:t>  </a:t>
            </a:r>
            <a:r>
              <a:rPr sz="1600" spc="215" dirty="0">
                <a:latin typeface="Arial MT"/>
                <a:cs typeface="Arial MT"/>
              </a:rPr>
              <a:t>train)</a:t>
            </a:r>
            <a:endParaRPr sz="16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600">
              <a:latin typeface="Arial MT"/>
              <a:cs typeface="Arial MT"/>
            </a:endParaRPr>
          </a:p>
          <a:p>
            <a:pPr marL="17145">
              <a:lnSpc>
                <a:spcPts val="1910"/>
              </a:lnSpc>
              <a:tabLst>
                <a:tab pos="1459230" algn="l"/>
                <a:tab pos="2562860" algn="l"/>
              </a:tabLst>
            </a:pPr>
            <a:r>
              <a:rPr sz="1600" i="1" spc="70" dirty="0">
                <a:solidFill>
                  <a:srgbClr val="156E66"/>
                </a:solidFill>
                <a:latin typeface="Calibri"/>
                <a:cs typeface="Calibri"/>
              </a:rPr>
              <a:t>#</a:t>
            </a:r>
            <a:r>
              <a:rPr sz="1600" i="1" spc="95" dirty="0">
                <a:solidFill>
                  <a:srgbClr val="156E66"/>
                </a:solidFill>
                <a:latin typeface="Calibri"/>
                <a:cs typeface="Calibri"/>
              </a:rPr>
              <a:t>  </a:t>
            </a:r>
            <a:r>
              <a:rPr sz="1600" i="1" spc="95" dirty="0">
                <a:solidFill>
                  <a:srgbClr val="3D8E8C"/>
                </a:solidFill>
                <a:latin typeface="Calibri"/>
                <a:cs typeface="Calibri"/>
              </a:rPr>
              <a:t>FvoLuot</a:t>
            </a:r>
            <a:r>
              <a:rPr sz="1600" i="1" spc="-80" dirty="0">
                <a:solidFill>
                  <a:srgbClr val="3D8E8C"/>
                </a:solidFill>
                <a:latin typeface="Calibri"/>
                <a:cs typeface="Calibri"/>
              </a:rPr>
              <a:t> </a:t>
            </a:r>
            <a:r>
              <a:rPr sz="1600" i="1" spc="70" dirty="0">
                <a:solidFill>
                  <a:srgbClr val="4B8785"/>
                </a:solidFill>
                <a:latin typeface="Calibri"/>
                <a:cs typeface="Calibri"/>
              </a:rPr>
              <a:t>ing</a:t>
            </a:r>
            <a:r>
              <a:rPr sz="1600" i="1" dirty="0">
                <a:solidFill>
                  <a:srgbClr val="4B8785"/>
                </a:solidFill>
                <a:latin typeface="Calibri"/>
                <a:cs typeface="Calibri"/>
              </a:rPr>
              <a:t>	</a:t>
            </a:r>
            <a:r>
              <a:rPr sz="1600" i="1" dirty="0">
                <a:solidFill>
                  <a:srgbClr val="70C1C4"/>
                </a:solidFill>
                <a:latin typeface="Calibri"/>
                <a:cs typeface="Calibri"/>
              </a:rPr>
              <a:t>I:he</a:t>
            </a:r>
            <a:r>
              <a:rPr sz="1600" i="1" spc="155" dirty="0">
                <a:solidFill>
                  <a:srgbClr val="70C1C4"/>
                </a:solidFill>
                <a:latin typeface="Calibri"/>
                <a:cs typeface="Calibri"/>
              </a:rPr>
              <a:t>  </a:t>
            </a:r>
            <a:r>
              <a:rPr sz="1600" i="1" spc="40" dirty="0">
                <a:solidFill>
                  <a:srgbClr val="44777B"/>
                </a:solidFill>
                <a:latin typeface="Calibri"/>
                <a:cs typeface="Calibri"/>
              </a:rPr>
              <a:t>nodeL</a:t>
            </a:r>
            <a:r>
              <a:rPr sz="1600" i="1" dirty="0">
                <a:solidFill>
                  <a:srgbClr val="44777B"/>
                </a:solidFill>
                <a:latin typeface="Calibri"/>
                <a:cs typeface="Calibri"/>
              </a:rPr>
              <a:t>	</a:t>
            </a:r>
            <a:r>
              <a:rPr sz="1600" i="1" dirty="0">
                <a:solidFill>
                  <a:srgbClr val="448A8E"/>
                </a:solidFill>
                <a:latin typeface="Calibri"/>
                <a:cs typeface="Calibri"/>
              </a:rPr>
              <a:t>on</a:t>
            </a:r>
            <a:r>
              <a:rPr sz="1600" i="1" spc="95" dirty="0">
                <a:solidFill>
                  <a:srgbClr val="448A8E"/>
                </a:solidFill>
                <a:latin typeface="Calibri"/>
                <a:cs typeface="Calibri"/>
              </a:rPr>
              <a:t>  </a:t>
            </a:r>
            <a:r>
              <a:rPr sz="1600" i="1" spc="65" dirty="0">
                <a:solidFill>
                  <a:srgbClr val="5EA1B3"/>
                </a:solidFill>
                <a:latin typeface="Calibri"/>
                <a:cs typeface="Calibri"/>
              </a:rPr>
              <a:t>The</a:t>
            </a:r>
            <a:r>
              <a:rPr sz="1600" i="1" spc="114" dirty="0">
                <a:solidFill>
                  <a:srgbClr val="5EA1B3"/>
                </a:solidFill>
                <a:latin typeface="Calibri"/>
                <a:cs typeface="Calibri"/>
              </a:rPr>
              <a:t>  </a:t>
            </a:r>
            <a:r>
              <a:rPr sz="1600" i="1" spc="145" dirty="0">
                <a:solidFill>
                  <a:srgbClr val="74C1C6"/>
                </a:solidFill>
                <a:latin typeface="Calibri"/>
                <a:cs typeface="Calibri"/>
              </a:rPr>
              <a:t>tesl:</a:t>
            </a:r>
            <a:r>
              <a:rPr sz="1600" i="1" spc="135" dirty="0">
                <a:solidFill>
                  <a:srgbClr val="74C1C6"/>
                </a:solidFill>
                <a:latin typeface="Calibri"/>
                <a:cs typeface="Calibri"/>
              </a:rPr>
              <a:t>  </a:t>
            </a:r>
            <a:r>
              <a:rPr sz="1600" i="1" spc="140" dirty="0">
                <a:solidFill>
                  <a:srgbClr val="529CA5"/>
                </a:solidFill>
                <a:latin typeface="Calibri"/>
                <a:cs typeface="Calibri"/>
              </a:rPr>
              <a:t>set</a:t>
            </a:r>
            <a:endParaRPr sz="1600">
              <a:latin typeface="Calibri"/>
              <a:cs typeface="Calibri"/>
            </a:endParaRPr>
          </a:p>
          <a:p>
            <a:pPr marL="12700" marR="1356360" indent="3810">
              <a:lnSpc>
                <a:spcPts val="1900"/>
              </a:lnSpc>
              <a:spcBef>
                <a:spcPts val="70"/>
              </a:spcBef>
              <a:tabLst>
                <a:tab pos="1024890" algn="l"/>
                <a:tab pos="1243965" algn="l"/>
                <a:tab pos="1570355" algn="l"/>
                <a:tab pos="1892935" algn="l"/>
                <a:tab pos="2244725" algn="l"/>
                <a:tab pos="3786504" algn="l"/>
              </a:tabLst>
            </a:pPr>
            <a:r>
              <a:rPr sz="1600" dirty="0">
                <a:solidFill>
                  <a:srgbClr val="0E0E0E"/>
                </a:solidFill>
                <a:latin typeface="Arial MT"/>
                <a:cs typeface="Arial MT"/>
              </a:rPr>
              <a:t>y</a:t>
            </a:r>
            <a:r>
              <a:rPr sz="1600" spc="455" dirty="0">
                <a:solidFill>
                  <a:srgbClr val="0E0E0E"/>
                </a:solidFill>
                <a:latin typeface="Arial MT"/>
                <a:cs typeface="Arial MT"/>
              </a:rPr>
              <a:t> </a:t>
            </a:r>
            <a:r>
              <a:rPr sz="1600" spc="50" dirty="0">
                <a:solidFill>
                  <a:srgbClr val="1A1A1A"/>
                </a:solidFill>
                <a:latin typeface="Arial MT"/>
                <a:cs typeface="Arial MT"/>
              </a:rPr>
              <a:t>pred</a:t>
            </a:r>
            <a:r>
              <a:rPr sz="1600" spc="484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8542AF"/>
                </a:solidFill>
                <a:latin typeface="Arial MT"/>
                <a:cs typeface="Arial MT"/>
              </a:rPr>
              <a:t>=</a:t>
            </a:r>
            <a:r>
              <a:rPr sz="1600" spc="465" dirty="0">
                <a:solidFill>
                  <a:srgbClr val="8542AF"/>
                </a:solidFill>
                <a:latin typeface="Arial MT"/>
                <a:cs typeface="Arial MT"/>
              </a:rPr>
              <a:t> </a:t>
            </a:r>
            <a:r>
              <a:rPr sz="1600" spc="40" dirty="0">
                <a:latin typeface="Arial MT"/>
                <a:cs typeface="Arial MT"/>
              </a:rPr>
              <a:t>best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25" dirty="0">
                <a:solidFill>
                  <a:srgbClr val="262626"/>
                </a:solidFill>
                <a:latin typeface="Arial MT"/>
                <a:cs typeface="Arial MT"/>
              </a:rPr>
              <a:t>rf</a:t>
            </a:r>
            <a:r>
              <a:rPr sz="1600" dirty="0">
                <a:solidFill>
                  <a:srgbClr val="262626"/>
                </a:solidFill>
                <a:latin typeface="Arial MT"/>
                <a:cs typeface="Arial MT"/>
              </a:rPr>
              <a:t>	</a:t>
            </a:r>
            <a:r>
              <a:rPr sz="1600" spc="125" dirty="0">
                <a:latin typeface="Arial MT"/>
                <a:cs typeface="Arial MT"/>
              </a:rPr>
              <a:t>model.predict(X</a:t>
            </a:r>
            <a:r>
              <a:rPr sz="1600" spc="420" dirty="0">
                <a:latin typeface="Arial MT"/>
                <a:cs typeface="Arial MT"/>
              </a:rPr>
              <a:t> </a:t>
            </a:r>
            <a:r>
              <a:rPr sz="1600" spc="200" dirty="0">
                <a:solidFill>
                  <a:srgbClr val="0F0F0F"/>
                </a:solidFill>
                <a:latin typeface="Arial MT"/>
                <a:cs typeface="Arial MT"/>
              </a:rPr>
              <a:t>test) </a:t>
            </a:r>
            <a:r>
              <a:rPr sz="1600" spc="45" dirty="0">
                <a:latin typeface="Arial MT"/>
                <a:cs typeface="Arial MT"/>
              </a:rPr>
              <a:t>accuracy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50" dirty="0">
                <a:solidFill>
                  <a:srgbClr val="8E31C8"/>
                </a:solidFill>
                <a:latin typeface="Arial MT"/>
                <a:cs typeface="Arial MT"/>
              </a:rPr>
              <a:t>-</a:t>
            </a:r>
            <a:r>
              <a:rPr sz="1600" dirty="0">
                <a:solidFill>
                  <a:srgbClr val="8E31C8"/>
                </a:solidFill>
                <a:latin typeface="Arial MT"/>
                <a:cs typeface="Arial MT"/>
              </a:rPr>
              <a:t>	</a:t>
            </a:r>
            <a:r>
              <a:rPr sz="1600" spc="-10" dirty="0">
                <a:latin typeface="Arial MT"/>
                <a:cs typeface="Arial MT"/>
              </a:rPr>
              <a:t>accuracy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55" dirty="0">
                <a:latin typeface="Arial MT"/>
                <a:cs typeface="Arial MT"/>
              </a:rPr>
              <a:t>scDre(y</a:t>
            </a:r>
            <a:r>
              <a:rPr sz="1600" spc="35" dirty="0">
                <a:latin typeface="Arial MT"/>
                <a:cs typeface="Arial MT"/>
              </a:rPr>
              <a:t>  </a:t>
            </a:r>
            <a:r>
              <a:rPr sz="1600" spc="225" dirty="0">
                <a:solidFill>
                  <a:srgbClr val="150000"/>
                </a:solidFill>
                <a:latin typeface="Arial MT"/>
                <a:cs typeface="Arial MT"/>
              </a:rPr>
              <a:t>test,</a:t>
            </a:r>
            <a:r>
              <a:rPr sz="1600" dirty="0">
                <a:solidFill>
                  <a:srgbClr val="150000"/>
                </a:solidFill>
                <a:latin typeface="Arial MT"/>
                <a:cs typeface="Arial MT"/>
              </a:rPr>
              <a:t>	</a:t>
            </a:r>
            <a:r>
              <a:rPr sz="1600" dirty="0">
                <a:solidFill>
                  <a:srgbClr val="000A26"/>
                </a:solidFill>
                <a:latin typeface="Arial MT"/>
                <a:cs typeface="Arial MT"/>
              </a:rPr>
              <a:t>y</a:t>
            </a:r>
            <a:r>
              <a:rPr sz="1600" spc="470" dirty="0">
                <a:solidFill>
                  <a:srgbClr val="000A26"/>
                </a:solidFill>
                <a:latin typeface="Arial MT"/>
                <a:cs typeface="Arial MT"/>
              </a:rPr>
              <a:t> </a:t>
            </a:r>
            <a:r>
              <a:rPr sz="1600" spc="70" dirty="0">
                <a:solidFill>
                  <a:srgbClr val="0C0C0C"/>
                </a:solidFill>
                <a:latin typeface="Arial MT"/>
                <a:cs typeface="Arial MT"/>
              </a:rPr>
              <a:t>pred)</a:t>
            </a:r>
            <a:endParaRPr sz="1600">
              <a:latin typeface="Arial MT"/>
              <a:cs typeface="Arial MT"/>
            </a:endParaRPr>
          </a:p>
          <a:p>
            <a:pPr marL="18415">
              <a:lnSpc>
                <a:spcPct val="100000"/>
              </a:lnSpc>
              <a:spcBef>
                <a:spcPts val="10"/>
              </a:spcBef>
              <a:tabLst>
                <a:tab pos="2454275" algn="l"/>
                <a:tab pos="3562985" algn="l"/>
              </a:tabLst>
            </a:pPr>
            <a:r>
              <a:rPr sz="1600" spc="155" dirty="0">
                <a:solidFill>
                  <a:srgbClr val="26672F"/>
                </a:solidFill>
                <a:latin typeface="Arial MT"/>
                <a:cs typeface="Arial MT"/>
              </a:rPr>
              <a:t>print(”Accuracy</a:t>
            </a:r>
            <a:r>
              <a:rPr sz="1600" spc="440" dirty="0">
                <a:solidFill>
                  <a:srgbClr val="26672F"/>
                </a:solidFill>
                <a:latin typeface="Arial MT"/>
                <a:cs typeface="Arial MT"/>
              </a:rPr>
              <a:t> </a:t>
            </a:r>
            <a:r>
              <a:rPr sz="1600" spc="165" dirty="0">
                <a:solidFill>
                  <a:srgbClr val="BC7580"/>
                </a:solidFill>
                <a:latin typeface="Arial MT"/>
                <a:cs typeface="Arial MT"/>
              </a:rPr>
              <a:t>after</a:t>
            </a:r>
            <a:r>
              <a:rPr sz="1600" dirty="0">
                <a:solidFill>
                  <a:srgbClr val="BC7580"/>
                </a:solidFill>
                <a:latin typeface="Arial MT"/>
                <a:cs typeface="Arial MT"/>
              </a:rPr>
              <a:t>	</a:t>
            </a:r>
            <a:r>
              <a:rPr sz="1600" spc="190" dirty="0">
                <a:solidFill>
                  <a:srgbClr val="CD97AC"/>
                </a:solidFill>
                <a:latin typeface="Arial MT"/>
                <a:cs typeface="Arial MT"/>
              </a:rPr>
              <a:t>tuning:”,</a:t>
            </a:r>
            <a:r>
              <a:rPr sz="1600" dirty="0">
                <a:solidFill>
                  <a:srgbClr val="CD97AC"/>
                </a:solidFill>
                <a:latin typeface="Arial MT"/>
                <a:cs typeface="Arial MT"/>
              </a:rPr>
              <a:t>	</a:t>
            </a:r>
            <a:r>
              <a:rPr sz="1600" spc="40" dirty="0">
                <a:latin typeface="Arial MT"/>
                <a:cs typeface="Arial MT"/>
              </a:rPr>
              <a:t>accuracy*100)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427823" y="8647683"/>
            <a:ext cx="43294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456815" algn="l"/>
              </a:tabLst>
            </a:pPr>
            <a:r>
              <a:rPr sz="1600" dirty="0">
                <a:solidFill>
                  <a:srgbClr val="676767"/>
                </a:solidFill>
                <a:latin typeface="Arial MT"/>
                <a:cs typeface="Arial MT"/>
              </a:rPr>
              <a:t>Best</a:t>
            </a:r>
            <a:r>
              <a:rPr sz="1600" spc="65" dirty="0">
                <a:solidFill>
                  <a:srgbClr val="676767"/>
                </a:solidFill>
                <a:latin typeface="Arial MT"/>
                <a:cs typeface="Arial MT"/>
              </a:rPr>
              <a:t>  </a:t>
            </a:r>
            <a:r>
              <a:rPr sz="1600" spc="45" dirty="0">
                <a:latin typeface="Arial MT"/>
                <a:cs typeface="Arial MT"/>
              </a:rPr>
              <a:t>Hyperparameters: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60" dirty="0">
                <a:latin typeface="Arial MT"/>
                <a:cs typeface="Arial MT"/>
              </a:rPr>
              <a:t>{’max</a:t>
            </a:r>
            <a:r>
              <a:rPr sz="1600" spc="495" dirty="0">
                <a:latin typeface="Arial MT"/>
                <a:cs typeface="Arial MT"/>
              </a:rPr>
              <a:t> </a:t>
            </a:r>
            <a:r>
              <a:rPr sz="1600" spc="100" dirty="0">
                <a:solidFill>
                  <a:srgbClr val="1A1A1A"/>
                </a:solidFill>
                <a:latin typeface="Arial MT"/>
                <a:cs typeface="Arial MT"/>
              </a:rPr>
              <a:t>depth'</a:t>
            </a:r>
            <a:r>
              <a:rPr sz="1600" spc="45" dirty="0">
                <a:solidFill>
                  <a:srgbClr val="1A1A1A"/>
                </a:solidFill>
                <a:latin typeface="Arial MT"/>
                <a:cs typeface="Arial MT"/>
              </a:rPr>
              <a:t> </a:t>
            </a:r>
            <a:r>
              <a:rPr sz="1600" spc="55" dirty="0">
                <a:solidFill>
                  <a:srgbClr val="050505"/>
                </a:solidFill>
                <a:latin typeface="Arial MT"/>
                <a:cs typeface="Arial MT"/>
              </a:rPr>
              <a:t>:</a:t>
            </a:r>
            <a:r>
              <a:rPr sz="1600" spc="60" dirty="0">
                <a:solidFill>
                  <a:srgbClr val="050505"/>
                </a:solidFill>
                <a:latin typeface="Arial MT"/>
                <a:cs typeface="Arial MT"/>
              </a:rPr>
              <a:t>  </a:t>
            </a:r>
            <a:r>
              <a:rPr sz="1600" spc="70" dirty="0">
                <a:latin typeface="Arial MT"/>
                <a:cs typeface="Arial MT"/>
              </a:rPr>
              <a:t>10,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891216" y="8647683"/>
            <a:ext cx="14236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latin typeface="Arial MT"/>
                <a:cs typeface="Arial MT"/>
              </a:rPr>
              <a:t>’max</a:t>
            </a:r>
            <a:r>
              <a:rPr sz="1600" spc="305" dirty="0">
                <a:latin typeface="Arial MT"/>
                <a:cs typeface="Arial MT"/>
              </a:rPr>
              <a:t> </a:t>
            </a:r>
            <a:r>
              <a:rPr sz="1600" spc="120" dirty="0">
                <a:latin typeface="Arial MT"/>
                <a:cs typeface="Arial MT"/>
              </a:rPr>
              <a:t>features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673035" y="8647683"/>
            <a:ext cx="7391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4" dirty="0">
                <a:latin typeface="Arial MT"/>
                <a:cs typeface="Arial MT"/>
              </a:rPr>
              <a:t>'log2',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560004" y="8647683"/>
            <a:ext cx="162560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20" dirty="0">
                <a:solidFill>
                  <a:srgbClr val="313131"/>
                </a:solidFill>
                <a:latin typeface="Arial MT"/>
                <a:cs typeface="Arial MT"/>
              </a:rPr>
              <a:t>'n</a:t>
            </a:r>
            <a:r>
              <a:rPr sz="1600" spc="305" dirty="0">
                <a:solidFill>
                  <a:srgbClr val="313131"/>
                </a:solidFill>
                <a:latin typeface="Arial MT"/>
                <a:cs typeface="Arial MT"/>
              </a:rPr>
              <a:t> </a:t>
            </a:r>
            <a:r>
              <a:rPr sz="1600" spc="125" dirty="0">
                <a:latin typeface="Arial MT"/>
                <a:cs typeface="Arial MT"/>
              </a:rPr>
              <a:t>estimators’</a:t>
            </a:r>
            <a:r>
              <a:rPr sz="1600" spc="70" dirty="0">
                <a:latin typeface="Arial MT"/>
                <a:cs typeface="Arial MT"/>
              </a:rPr>
              <a:t> </a:t>
            </a:r>
            <a:r>
              <a:rPr sz="1600" spc="-50" dirty="0">
                <a:solidFill>
                  <a:srgbClr val="000F1D"/>
                </a:solidFill>
                <a:latin typeface="Arial MT"/>
                <a:cs typeface="Arial MT"/>
              </a:rPr>
              <a:t>: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30814" y="8888476"/>
            <a:ext cx="44881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04569" algn="l"/>
                <a:tab pos="2555240" algn="l"/>
              </a:tabLst>
            </a:pPr>
            <a:r>
              <a:rPr sz="1600" spc="-10" dirty="0">
                <a:latin typeface="Arial MT"/>
                <a:cs typeface="Arial MT"/>
              </a:rPr>
              <a:t>Accuracy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195" dirty="0">
                <a:solidFill>
                  <a:srgbClr val="2A2A2A"/>
                </a:solidFill>
                <a:latin typeface="Arial MT"/>
                <a:cs typeface="Arial MT"/>
              </a:rPr>
              <a:t>after</a:t>
            </a:r>
            <a:r>
              <a:rPr sz="1600" spc="45" dirty="0">
                <a:solidFill>
                  <a:srgbClr val="2A2A2A"/>
                </a:solidFill>
                <a:latin typeface="Arial MT"/>
                <a:cs typeface="Arial MT"/>
              </a:rPr>
              <a:t>  </a:t>
            </a:r>
            <a:r>
              <a:rPr sz="1600" spc="140" dirty="0">
                <a:latin typeface="Arial MT"/>
                <a:cs typeface="Arial MT"/>
              </a:rPr>
              <a:t>tuning:</a:t>
            </a:r>
            <a:r>
              <a:rPr sz="1600" dirty="0">
                <a:latin typeface="Arial MT"/>
                <a:cs typeface="Arial MT"/>
              </a:rPr>
              <a:t>	</a:t>
            </a:r>
            <a:r>
              <a:rPr sz="1600" spc="-10" dirty="0">
                <a:latin typeface="Arial MT"/>
                <a:cs typeface="Arial MT"/>
              </a:rPr>
              <a:t>84.72222222222221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28359" y="2179320"/>
            <a:ext cx="2983991" cy="7528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85688" y="926591"/>
            <a:ext cx="4053840" cy="96011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71759" y="938783"/>
            <a:ext cx="3459479" cy="74675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6394703"/>
            <a:ext cx="79248" cy="15544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94232" y="4693920"/>
            <a:ext cx="243840" cy="20116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24000" y="7022592"/>
            <a:ext cx="21336" cy="10058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38072" y="5538215"/>
            <a:ext cx="515112" cy="6979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4837655" y="1747773"/>
            <a:ext cx="6091555" cy="30854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64285" algn="ctr">
              <a:lnSpc>
                <a:spcPct val="100000"/>
              </a:lnSpc>
              <a:spcBef>
                <a:spcPts val="100"/>
              </a:spcBef>
              <a:tabLst>
                <a:tab pos="3176905" algn="l"/>
              </a:tabLst>
            </a:pPr>
            <a:r>
              <a:rPr sz="9250" spc="90" dirty="0">
                <a:solidFill>
                  <a:srgbClr val="A10C1F"/>
                </a:solidFill>
                <a:latin typeface="Times New Roman"/>
                <a:cs typeface="Times New Roman"/>
              </a:rPr>
              <a:t>ac</a:t>
            </a:r>
            <a:r>
              <a:rPr sz="9250" dirty="0">
                <a:solidFill>
                  <a:srgbClr val="A10C1F"/>
                </a:solidFill>
                <a:latin typeface="Times New Roman"/>
                <a:cs typeface="Times New Roman"/>
              </a:rPr>
              <a:t>	</a:t>
            </a:r>
            <a:r>
              <a:rPr sz="9250" spc="75" dirty="0">
                <a:solidFill>
                  <a:srgbClr val="A10C1F"/>
                </a:solidFill>
                <a:latin typeface="Times New Roman"/>
                <a:cs typeface="Times New Roman"/>
              </a:rPr>
              <a:t>me</a:t>
            </a:r>
            <a:endParaRPr sz="9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330"/>
              </a:spcBef>
            </a:pPr>
            <a:r>
              <a:rPr sz="3050" spc="225" dirty="0">
                <a:latin typeface="Times New Roman"/>
                <a:cs typeface="Times New Roman"/>
              </a:rPr>
              <a:t>What</a:t>
            </a:r>
            <a:r>
              <a:rPr sz="3050" spc="75" dirty="0">
                <a:latin typeface="Times New Roman"/>
                <a:cs typeface="Times New Roman"/>
              </a:rPr>
              <a:t> </a:t>
            </a:r>
            <a:r>
              <a:rPr sz="3050" spc="125" dirty="0">
                <a:latin typeface="Times New Roman"/>
                <a:cs typeface="Times New Roman"/>
              </a:rPr>
              <a:t>is</a:t>
            </a:r>
            <a:r>
              <a:rPr sz="3050" spc="-105" dirty="0">
                <a:latin typeface="Times New Roman"/>
                <a:cs typeface="Times New Roman"/>
              </a:rPr>
              <a:t> </a:t>
            </a:r>
            <a:r>
              <a:rPr sz="3050" spc="215" dirty="0">
                <a:latin typeface="Times New Roman"/>
                <a:cs typeface="Times New Roman"/>
              </a:rPr>
              <a:t>Support</a:t>
            </a:r>
            <a:r>
              <a:rPr sz="3050" spc="60" dirty="0">
                <a:latin typeface="Times New Roman"/>
                <a:cs typeface="Times New Roman"/>
              </a:rPr>
              <a:t> </a:t>
            </a:r>
            <a:r>
              <a:rPr sz="3050" spc="150" dirty="0">
                <a:latin typeface="Times New Roman"/>
                <a:cs typeface="Times New Roman"/>
              </a:rPr>
              <a:t>Vector</a:t>
            </a:r>
            <a:r>
              <a:rPr sz="3050" spc="145" dirty="0">
                <a:latin typeface="Times New Roman"/>
                <a:cs typeface="Times New Roman"/>
              </a:rPr>
              <a:t> </a:t>
            </a:r>
            <a:r>
              <a:rPr sz="3050" spc="175" dirty="0">
                <a:latin typeface="Times New Roman"/>
                <a:cs typeface="Times New Roman"/>
              </a:rPr>
              <a:t>Machine</a:t>
            </a:r>
            <a:r>
              <a:rPr sz="3050" spc="45" dirty="0">
                <a:latin typeface="Times New Roman"/>
                <a:cs typeface="Times New Roman"/>
              </a:rPr>
              <a:t> </a:t>
            </a:r>
            <a:r>
              <a:rPr sz="3050" spc="110" dirty="0">
                <a:latin typeface="Times New Roman"/>
                <a:cs typeface="Times New Roman"/>
              </a:rPr>
              <a:t>?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13388" y="4342638"/>
            <a:ext cx="223520" cy="490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50" spc="-50" dirty="0">
                <a:solidFill>
                  <a:srgbClr val="5B5B5B"/>
                </a:solidFill>
                <a:latin typeface="Times New Roman"/>
                <a:cs typeface="Times New Roman"/>
              </a:rPr>
              <a:t>*</a:t>
            </a:r>
            <a:endParaRPr sz="30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981471" y="602995"/>
            <a:ext cx="1084580" cy="1305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400" spc="409" dirty="0">
                <a:solidFill>
                  <a:srgbClr val="A10C1F"/>
                </a:solidFill>
              </a:rPr>
              <a:t>ec</a:t>
            </a:r>
            <a:endParaRPr sz="8400"/>
          </a:p>
        </p:txBody>
      </p:sp>
      <p:sp>
        <p:nvSpPr>
          <p:cNvPr id="12" name="object 12"/>
          <p:cNvSpPr txBox="1"/>
          <p:nvPr/>
        </p:nvSpPr>
        <p:spPr>
          <a:xfrm>
            <a:off x="3744243" y="5274817"/>
            <a:ext cx="14507844" cy="193040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106170" marR="5080" indent="-1094105" algn="just">
              <a:lnSpc>
                <a:spcPct val="109700"/>
              </a:lnSpc>
              <a:spcBef>
                <a:spcPts val="90"/>
              </a:spcBef>
            </a:pPr>
            <a:r>
              <a:rPr sz="2850" dirty="0">
                <a:solidFill>
                  <a:srgbClr val="444444"/>
                </a:solidFill>
                <a:latin typeface="Times New Roman"/>
                <a:cs typeface="Times New Roman"/>
              </a:rPr>
              <a:t>*</a:t>
            </a:r>
            <a:r>
              <a:rPr sz="2850" spc="555" dirty="0">
                <a:solidFill>
                  <a:srgbClr val="444444"/>
                </a:solidFill>
                <a:latin typeface="Times New Roman"/>
                <a:cs typeface="Times New Roman"/>
              </a:rPr>
              <a:t>      </a:t>
            </a:r>
            <a:r>
              <a:rPr sz="2850" spc="70" dirty="0">
                <a:solidFill>
                  <a:srgbClr val="A10C1F"/>
                </a:solidFill>
                <a:latin typeface="Times New Roman"/>
                <a:cs typeface="Times New Roman"/>
              </a:rPr>
              <a:t>Support</a:t>
            </a:r>
            <a:r>
              <a:rPr sz="2850" spc="53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A10C1F"/>
                </a:solidFill>
                <a:latin typeface="Times New Roman"/>
                <a:cs typeface="Times New Roman"/>
              </a:rPr>
              <a:t>Vector</a:t>
            </a:r>
            <a:r>
              <a:rPr sz="2850" spc="62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A10C1F"/>
                </a:solidFill>
                <a:latin typeface="Times New Roman"/>
                <a:cs typeface="Times New Roman"/>
              </a:rPr>
              <a:t>Machine</a:t>
            </a:r>
            <a:r>
              <a:rPr sz="2850" spc="67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solidFill>
                  <a:srgbClr val="A10C1F"/>
                </a:solidFill>
                <a:latin typeface="Times New Roman"/>
                <a:cs typeface="Times New Roman"/>
              </a:rPr>
              <a:t>(SVM)</a:t>
            </a:r>
            <a:r>
              <a:rPr sz="2850" spc="54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is</a:t>
            </a:r>
            <a:r>
              <a:rPr sz="2850" spc="395" dirty="0">
                <a:latin typeface="Times New Roman"/>
                <a:cs typeface="Times New Roman"/>
              </a:rPr>
              <a:t> </a:t>
            </a:r>
            <a:r>
              <a:rPr sz="2850" spc="75" dirty="0">
                <a:latin typeface="Times New Roman"/>
                <a:cs typeface="Times New Roman"/>
              </a:rPr>
              <a:t>a</a:t>
            </a:r>
            <a:r>
              <a:rPr sz="2850" spc="49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powerful</a:t>
            </a:r>
            <a:r>
              <a:rPr sz="2850" spc="58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supervised</a:t>
            </a:r>
            <a:r>
              <a:rPr sz="2850" spc="600" dirty="0">
                <a:latin typeface="Times New Roman"/>
                <a:cs typeface="Times New Roman"/>
              </a:rPr>
              <a:t> </a:t>
            </a:r>
            <a:r>
              <a:rPr sz="2850" spc="65" dirty="0">
                <a:latin typeface="Times New Roman"/>
                <a:cs typeface="Times New Roman"/>
              </a:rPr>
              <a:t>learning</a:t>
            </a:r>
            <a:r>
              <a:rPr sz="2850" spc="52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algorithm</a:t>
            </a:r>
            <a:r>
              <a:rPr sz="2850" spc="25" dirty="0">
                <a:latin typeface="Times New Roman"/>
                <a:cs typeface="Times New Roman"/>
              </a:rPr>
              <a:t>  </a:t>
            </a:r>
            <a:r>
              <a:rPr sz="2850" dirty="0">
                <a:latin typeface="Times New Roman"/>
                <a:cs typeface="Times New Roman"/>
              </a:rPr>
              <a:t>used</a:t>
            </a:r>
            <a:r>
              <a:rPr sz="2850" spc="455" dirty="0">
                <a:latin typeface="Times New Roman"/>
                <a:cs typeface="Times New Roman"/>
              </a:rPr>
              <a:t> </a:t>
            </a:r>
            <a:r>
              <a:rPr sz="2850" spc="-25" dirty="0">
                <a:latin typeface="Times New Roman"/>
                <a:cs typeface="Times New Roman"/>
              </a:rPr>
              <a:t>for </a:t>
            </a:r>
            <a:r>
              <a:rPr sz="2850" dirty="0">
                <a:latin typeface="Times New Roman"/>
                <a:cs typeface="Times New Roman"/>
              </a:rPr>
              <a:t>classification</a:t>
            </a:r>
            <a:r>
              <a:rPr sz="2850" spc="95" dirty="0">
                <a:latin typeface="Times New Roman"/>
                <a:cs typeface="Times New Roman"/>
              </a:rPr>
              <a:t> </a:t>
            </a:r>
            <a:r>
              <a:rPr sz="2850" spc="105" dirty="0">
                <a:latin typeface="Times New Roman"/>
                <a:cs typeface="Times New Roman"/>
              </a:rPr>
              <a:t>and</a:t>
            </a:r>
            <a:r>
              <a:rPr sz="2850" spc="27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regression.</a:t>
            </a:r>
            <a:r>
              <a:rPr sz="2850" spc="409" dirty="0">
                <a:latin typeface="Times New Roman"/>
                <a:cs typeface="Times New Roman"/>
              </a:rPr>
              <a:t> </a:t>
            </a:r>
            <a:r>
              <a:rPr sz="2850" spc="80" dirty="0">
                <a:latin typeface="Times New Roman"/>
                <a:cs typeface="Times New Roman"/>
              </a:rPr>
              <a:t>It</a:t>
            </a:r>
            <a:r>
              <a:rPr sz="2850" spc="95" dirty="0">
                <a:latin typeface="Times New Roman"/>
                <a:cs typeface="Times New Roman"/>
              </a:rPr>
              <a:t> </a:t>
            </a:r>
            <a:r>
              <a:rPr sz="2850" spc="50" dirty="0">
                <a:latin typeface="Times New Roman"/>
                <a:cs typeface="Times New Roman"/>
              </a:rPr>
              <a:t>finds</a:t>
            </a:r>
            <a:r>
              <a:rPr sz="2850" spc="240" dirty="0">
                <a:latin typeface="Times New Roman"/>
                <a:cs typeface="Times New Roman"/>
              </a:rPr>
              <a:t> </a:t>
            </a:r>
            <a:r>
              <a:rPr sz="2850" spc="100" dirty="0">
                <a:latin typeface="Times New Roman"/>
                <a:cs typeface="Times New Roman"/>
              </a:rPr>
              <a:t>the</a:t>
            </a:r>
            <a:r>
              <a:rPr sz="2850" spc="165" dirty="0">
                <a:latin typeface="Times New Roman"/>
                <a:cs typeface="Times New Roman"/>
              </a:rPr>
              <a:t> </a:t>
            </a:r>
            <a:r>
              <a:rPr sz="2850" spc="55" dirty="0">
                <a:latin typeface="Times New Roman"/>
                <a:cs typeface="Times New Roman"/>
              </a:rPr>
              <a:t>optimal</a:t>
            </a:r>
            <a:r>
              <a:rPr sz="2850" spc="285" dirty="0">
                <a:latin typeface="Times New Roman"/>
                <a:cs typeface="Times New Roman"/>
              </a:rPr>
              <a:t> </a:t>
            </a:r>
            <a:r>
              <a:rPr sz="2850" spc="55" dirty="0">
                <a:latin typeface="Times New Roman"/>
                <a:cs typeface="Times New Roman"/>
              </a:rPr>
              <a:t>hyperplane</a:t>
            </a:r>
            <a:r>
              <a:rPr sz="2850" spc="415" dirty="0">
                <a:latin typeface="Times New Roman"/>
                <a:cs typeface="Times New Roman"/>
              </a:rPr>
              <a:t> </a:t>
            </a:r>
            <a:r>
              <a:rPr sz="2850" spc="110" dirty="0">
                <a:latin typeface="Times New Roman"/>
                <a:cs typeface="Times New Roman"/>
              </a:rPr>
              <a:t>that</a:t>
            </a:r>
            <a:r>
              <a:rPr sz="2850" spc="215" dirty="0">
                <a:latin typeface="Times New Roman"/>
                <a:cs typeface="Times New Roman"/>
              </a:rPr>
              <a:t> </a:t>
            </a:r>
            <a:r>
              <a:rPr sz="2850" spc="50" dirty="0">
                <a:latin typeface="Times New Roman"/>
                <a:cs typeface="Times New Roman"/>
              </a:rPr>
              <a:t>best</a:t>
            </a:r>
            <a:r>
              <a:rPr sz="2850" spc="250" dirty="0">
                <a:latin typeface="Times New Roman"/>
                <a:cs typeface="Times New Roman"/>
              </a:rPr>
              <a:t> </a:t>
            </a:r>
            <a:r>
              <a:rPr sz="2850" spc="75" dirty="0">
                <a:latin typeface="Times New Roman"/>
                <a:cs typeface="Times New Roman"/>
              </a:rPr>
              <a:t>separates</a:t>
            </a:r>
            <a:r>
              <a:rPr sz="2850" spc="325" dirty="0">
                <a:latin typeface="Times New Roman"/>
                <a:cs typeface="Times New Roman"/>
              </a:rPr>
              <a:t> </a:t>
            </a:r>
            <a:r>
              <a:rPr sz="2850" spc="-10" dirty="0">
                <a:latin typeface="Times New Roman"/>
                <a:cs typeface="Times New Roman"/>
              </a:rPr>
              <a:t>classes </a:t>
            </a:r>
            <a:r>
              <a:rPr sz="2850" dirty="0">
                <a:latin typeface="Times New Roman"/>
                <a:cs typeface="Times New Roman"/>
              </a:rPr>
              <a:t>by</a:t>
            </a:r>
            <a:r>
              <a:rPr sz="2850" spc="34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maximizing</a:t>
            </a:r>
            <a:r>
              <a:rPr sz="2850" spc="484" dirty="0">
                <a:latin typeface="Times New Roman"/>
                <a:cs typeface="Times New Roman"/>
              </a:rPr>
              <a:t> </a:t>
            </a:r>
            <a:r>
              <a:rPr sz="2850" spc="100" dirty="0">
                <a:latin typeface="Times New Roman"/>
                <a:cs typeface="Times New Roman"/>
              </a:rPr>
              <a:t>the</a:t>
            </a:r>
            <a:r>
              <a:rPr sz="2850" spc="415" dirty="0">
                <a:latin typeface="Times New Roman"/>
                <a:cs typeface="Times New Roman"/>
              </a:rPr>
              <a:t> </a:t>
            </a:r>
            <a:r>
              <a:rPr sz="2850" spc="50" dirty="0">
                <a:latin typeface="Times New Roman"/>
                <a:cs typeface="Times New Roman"/>
              </a:rPr>
              <a:t>margin</a:t>
            </a:r>
            <a:r>
              <a:rPr sz="2850" spc="52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between</a:t>
            </a:r>
            <a:r>
              <a:rPr sz="2850" spc="520" dirty="0">
                <a:latin typeface="Times New Roman"/>
                <a:cs typeface="Times New Roman"/>
              </a:rPr>
              <a:t> </a:t>
            </a:r>
            <a:r>
              <a:rPr sz="2850" spc="90" dirty="0">
                <a:latin typeface="Times New Roman"/>
                <a:cs typeface="Times New Roman"/>
              </a:rPr>
              <a:t>support</a:t>
            </a:r>
            <a:r>
              <a:rPr sz="2850" spc="43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vectors.</a:t>
            </a:r>
            <a:r>
              <a:rPr sz="2850" spc="42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SVM</a:t>
            </a:r>
            <a:r>
              <a:rPr sz="2850" spc="480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can</a:t>
            </a:r>
            <a:r>
              <a:rPr sz="2850" spc="425" dirty="0">
                <a:latin typeface="Times New Roman"/>
                <a:cs typeface="Times New Roman"/>
              </a:rPr>
              <a:t> </a:t>
            </a:r>
            <a:r>
              <a:rPr sz="2850" spc="80" dirty="0">
                <a:latin typeface="Times New Roman"/>
                <a:cs typeface="Times New Roman"/>
              </a:rPr>
              <a:t>handle</a:t>
            </a:r>
            <a:r>
              <a:rPr sz="2850" spc="335" dirty="0">
                <a:latin typeface="Times New Roman"/>
                <a:cs typeface="Times New Roman"/>
              </a:rPr>
              <a:t> </a:t>
            </a:r>
            <a:r>
              <a:rPr sz="2850" spc="75" dirty="0">
                <a:solidFill>
                  <a:srgbClr val="A10C1F"/>
                </a:solidFill>
                <a:latin typeface="Times New Roman"/>
                <a:cs typeface="Times New Roman"/>
              </a:rPr>
              <a:t>linear</a:t>
            </a:r>
            <a:r>
              <a:rPr sz="2850" spc="434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spc="105" dirty="0">
                <a:latin typeface="Times New Roman"/>
                <a:cs typeface="Times New Roman"/>
              </a:rPr>
              <a:t>and</a:t>
            </a:r>
            <a:r>
              <a:rPr sz="2850" spc="470" dirty="0">
                <a:latin typeface="Times New Roman"/>
                <a:cs typeface="Times New Roman"/>
              </a:rPr>
              <a:t> </a:t>
            </a:r>
            <a:r>
              <a:rPr sz="2850" spc="45" dirty="0">
                <a:solidFill>
                  <a:srgbClr val="A10C1F"/>
                </a:solidFill>
                <a:latin typeface="Times New Roman"/>
                <a:cs typeface="Times New Roman"/>
              </a:rPr>
              <a:t>non- </a:t>
            </a:r>
            <a:r>
              <a:rPr sz="2850" spc="75" dirty="0">
                <a:solidFill>
                  <a:srgbClr val="A10C1F"/>
                </a:solidFill>
                <a:latin typeface="Times New Roman"/>
                <a:cs typeface="Times New Roman"/>
              </a:rPr>
              <a:t>linear</a:t>
            </a:r>
            <a:r>
              <a:rPr sz="2850" spc="15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spc="90" dirty="0">
                <a:solidFill>
                  <a:srgbClr val="A10C1F"/>
                </a:solidFill>
                <a:latin typeface="Times New Roman"/>
                <a:cs typeface="Times New Roman"/>
              </a:rPr>
              <a:t>data</a:t>
            </a:r>
            <a:r>
              <a:rPr sz="2850" spc="21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using</a:t>
            </a:r>
            <a:r>
              <a:rPr sz="2850" spc="114" dirty="0">
                <a:latin typeface="Times New Roman"/>
                <a:cs typeface="Times New Roman"/>
              </a:rPr>
              <a:t> </a:t>
            </a:r>
            <a:r>
              <a:rPr sz="2850" spc="55" dirty="0">
                <a:latin typeface="Times New Roman"/>
                <a:cs typeface="Times New Roman"/>
              </a:rPr>
              <a:t>kernel</a:t>
            </a:r>
            <a:r>
              <a:rPr sz="2850" spc="16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tricks,</a:t>
            </a:r>
            <a:r>
              <a:rPr sz="2850" spc="22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making</a:t>
            </a:r>
            <a:r>
              <a:rPr sz="2850" spc="160" dirty="0">
                <a:latin typeface="Times New Roman"/>
                <a:cs typeface="Times New Roman"/>
              </a:rPr>
              <a:t> </a:t>
            </a:r>
            <a:r>
              <a:rPr sz="2850" spc="60" dirty="0">
                <a:latin typeface="Times New Roman"/>
                <a:cs typeface="Times New Roman"/>
              </a:rPr>
              <a:t>it</a:t>
            </a:r>
            <a:r>
              <a:rPr sz="2850" spc="20" dirty="0">
                <a:latin typeface="Times New Roman"/>
                <a:cs typeface="Times New Roman"/>
              </a:rPr>
              <a:t> </a:t>
            </a:r>
            <a:r>
              <a:rPr sz="2850" spc="60" dirty="0">
                <a:latin typeface="Times New Roman"/>
                <a:cs typeface="Times New Roman"/>
              </a:rPr>
              <a:t>suitable</a:t>
            </a:r>
            <a:r>
              <a:rPr sz="2850" spc="75" dirty="0">
                <a:latin typeface="Times New Roman"/>
                <a:cs typeface="Times New Roman"/>
              </a:rPr>
              <a:t> </a:t>
            </a:r>
            <a:r>
              <a:rPr sz="2850" dirty="0">
                <a:latin typeface="Times New Roman"/>
                <a:cs typeface="Times New Roman"/>
              </a:rPr>
              <a:t>for</a:t>
            </a:r>
            <a:r>
              <a:rPr sz="2850" spc="125" dirty="0">
                <a:latin typeface="Times New Roman"/>
                <a:cs typeface="Times New Roman"/>
              </a:rPr>
              <a:t> </a:t>
            </a:r>
            <a:r>
              <a:rPr sz="2850" spc="75" dirty="0">
                <a:latin typeface="Times New Roman"/>
                <a:cs typeface="Times New Roman"/>
              </a:rPr>
              <a:t>high-</a:t>
            </a:r>
            <a:r>
              <a:rPr sz="2850" spc="80" dirty="0">
                <a:latin typeface="Times New Roman"/>
                <a:cs typeface="Times New Roman"/>
              </a:rPr>
              <a:t>dimensional</a:t>
            </a:r>
            <a:r>
              <a:rPr sz="2850" spc="-50" dirty="0">
                <a:latin typeface="Times New Roman"/>
                <a:cs typeface="Times New Roman"/>
              </a:rPr>
              <a:t> </a:t>
            </a:r>
            <a:r>
              <a:rPr sz="2850" spc="65" dirty="0">
                <a:latin typeface="Times New Roman"/>
                <a:cs typeface="Times New Roman"/>
              </a:rPr>
              <a:t>datasets.</a:t>
            </a:r>
            <a:endParaRPr sz="28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185391" y="8482583"/>
            <a:ext cx="594359" cy="1737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173200" y="8848343"/>
            <a:ext cx="591311" cy="1767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66573" y="1056385"/>
            <a:ext cx="2242820" cy="322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50" spc="-110" dirty="0">
                <a:solidFill>
                  <a:srgbClr val="212121"/>
                </a:solidFill>
                <a:latin typeface="Courier New"/>
                <a:cs typeface="Courier New"/>
              </a:rPr>
              <a:t>Accuracy:</a:t>
            </a:r>
            <a:r>
              <a:rPr sz="1950" spc="-14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950" spc="-35" dirty="0">
                <a:solidFill>
                  <a:srgbClr val="932121"/>
                </a:solidFill>
                <a:latin typeface="Courier New"/>
                <a:cs typeface="Courier New"/>
              </a:rPr>
              <a:t>0.7912</a:t>
            </a:r>
            <a:endParaRPr sz="1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62712" y="4056379"/>
            <a:ext cx="11372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solidFill>
                  <a:srgbClr val="696969"/>
                </a:solidFill>
                <a:latin typeface="Calibri"/>
                <a:cs typeface="Calibri"/>
              </a:rPr>
              <a:t>we1ght</a:t>
            </a:r>
            <a:r>
              <a:rPr sz="1800" spc="-50" dirty="0">
                <a:solidFill>
                  <a:srgbClr val="696969"/>
                </a:solidFill>
                <a:latin typeface="Calibri"/>
                <a:cs typeface="Calibri"/>
              </a:rPr>
              <a:t> </a:t>
            </a:r>
            <a:r>
              <a:rPr sz="1800" spc="95" dirty="0">
                <a:solidFill>
                  <a:srgbClr val="93CDFF"/>
                </a:solidFill>
                <a:latin typeface="Calibri"/>
                <a:cs typeface="Calibri"/>
              </a:rPr>
              <a:t>ed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4915" y="4018279"/>
            <a:ext cx="56832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10" dirty="0">
                <a:solidFill>
                  <a:srgbClr val="212121"/>
                </a:solidFill>
                <a:latin typeface="Calibri"/>
                <a:cs typeface="Calibri"/>
              </a:rPr>
              <a:t>0.78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90924" y="4018279"/>
            <a:ext cx="58928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135" dirty="0">
                <a:solidFill>
                  <a:srgbClr val="212121"/>
                </a:solidFill>
                <a:latin typeface="Calibri"/>
                <a:cs typeface="Calibri"/>
              </a:rPr>
              <a:t>B.79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95175" y="4056379"/>
            <a:ext cx="539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93CDFF"/>
                </a:solidFill>
                <a:latin typeface="Calibri"/>
                <a:cs typeface="Calibri"/>
              </a:rPr>
              <a:t>0</a:t>
            </a:r>
            <a:r>
              <a:rPr sz="1800" spc="-10" dirty="0">
                <a:solidFill>
                  <a:srgbClr val="93CD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. </a:t>
            </a:r>
            <a:r>
              <a:rPr sz="1800" spc="-25" dirty="0">
                <a:solidFill>
                  <a:srgbClr val="216BB1"/>
                </a:solidFill>
                <a:latin typeface="Calibri"/>
                <a:cs typeface="Calibri"/>
              </a:rPr>
              <a:t>78</a:t>
            </a:r>
            <a:endParaRPr sz="1800">
              <a:latin typeface="Calibri"/>
              <a:cs typeface="Calibri"/>
            </a:endParaRPr>
          </a:p>
        </p:txBody>
      </p: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1448080" y="1445842"/>
          <a:ext cx="7431403" cy="25819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81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7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503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79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20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6130">
                <a:tc>
                  <a:txBody>
                    <a:bodyPr/>
                    <a:lstStyle/>
                    <a:p>
                      <a:pPr marL="31750">
                        <a:lnSpc>
                          <a:spcPts val="2014"/>
                        </a:lnSpc>
                      </a:pPr>
                      <a:r>
                        <a:rPr sz="1950" spc="-90" dirty="0">
                          <a:solidFill>
                            <a:srgbClr val="93CDFF"/>
                          </a:solidFill>
                          <a:latin typeface="Courier New"/>
                          <a:cs typeface="Courier New"/>
                        </a:rPr>
                        <a:t>Elassification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43510">
                        <a:lnSpc>
                          <a:spcPts val="2014"/>
                        </a:lnSpc>
                      </a:pPr>
                      <a:r>
                        <a:rPr sz="1950" spc="-10" dirty="0">
                          <a:solidFill>
                            <a:srgbClr val="93CDFF"/>
                          </a:solidFill>
                          <a:latin typeface="Courier New"/>
                          <a:cs typeface="Courier New"/>
                        </a:rPr>
                        <a:t>RepDrt:</a:t>
                      </a:r>
                      <a:endParaRPr sz="1950">
                        <a:latin typeface="Courier New"/>
                        <a:cs typeface="Courier New"/>
                      </a:endParaRPr>
                    </a:p>
                    <a:p>
                      <a:pPr marL="14604">
                        <a:lnSpc>
                          <a:spcPct val="100000"/>
                        </a:lnSpc>
                        <a:spcBef>
                          <a:spcPts val="204"/>
                        </a:spcBef>
                      </a:pPr>
                      <a:r>
                        <a:rPr sz="1950" spc="-40" dirty="0">
                          <a:solidFill>
                            <a:srgbClr val="67B1E9"/>
                          </a:solidFill>
                          <a:latin typeface="Courier New"/>
                          <a:cs typeface="Courier New"/>
                        </a:rPr>
                        <a:t>precision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9539" algn="r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sz="1950" spc="-10" dirty="0">
                          <a:solidFill>
                            <a:srgbClr val="212193"/>
                          </a:solidFill>
                          <a:latin typeface="Courier New"/>
                          <a:cs typeface="Courier New"/>
                        </a:rPr>
                        <a:t>recall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T="281305" marB="0"/>
                </a:tc>
                <a:tc>
                  <a:txBody>
                    <a:bodyPr/>
                    <a:lstStyle/>
                    <a:p>
                      <a:pPr marR="428625" algn="r">
                        <a:lnSpc>
                          <a:spcPct val="100000"/>
                        </a:lnSpc>
                        <a:spcBef>
                          <a:spcPts val="2215"/>
                        </a:spcBef>
                      </a:pPr>
                      <a:r>
                        <a:rPr sz="1950" spc="-95" dirty="0">
                          <a:solidFill>
                            <a:srgbClr val="212121"/>
                          </a:solidFill>
                          <a:latin typeface="Courier New"/>
                          <a:cs typeface="Courier New"/>
                        </a:rPr>
                        <a:t>f*-</a:t>
                      </a:r>
                      <a:r>
                        <a:rPr sz="1950" spc="-10" dirty="0">
                          <a:solidFill>
                            <a:srgbClr val="212121"/>
                          </a:solidFill>
                          <a:latin typeface="Courier New"/>
                          <a:cs typeface="Courier New"/>
                        </a:rPr>
                        <a:t>score</a:t>
                      </a:r>
                      <a:endParaRPr sz="1950">
                        <a:latin typeface="Courier New"/>
                        <a:cs typeface="Courier New"/>
                      </a:endParaRPr>
                    </a:p>
                  </a:txBody>
                  <a:tcPr marL="0" marR="0" marT="28130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5590" algn="r">
                        <a:lnSpc>
                          <a:spcPct val="100000"/>
                        </a:lnSpc>
                        <a:spcBef>
                          <a:spcPts val="1150"/>
                        </a:spcBef>
                      </a:pPr>
                      <a:r>
                        <a:rPr sz="2100" spc="114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</a:t>
                      </a:r>
                      <a:r>
                        <a:rPr sz="2100" spc="-135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solidFill>
                            <a:srgbClr val="216BB1"/>
                          </a:solidFill>
                          <a:latin typeface="Calibri"/>
                          <a:cs typeface="Calibri"/>
                        </a:rPr>
                        <a:t>81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46050" marB="0"/>
                </a:tc>
                <a:tc>
                  <a:txBody>
                    <a:bodyPr/>
                    <a:lstStyle/>
                    <a:p>
                      <a:pPr marR="117475" algn="r">
                        <a:lnSpc>
                          <a:spcPct val="100000"/>
                        </a:lnSpc>
                        <a:spcBef>
                          <a:spcPts val="1250"/>
                        </a:spcBef>
                      </a:pPr>
                      <a:r>
                        <a:rPr sz="2000" dirty="0">
                          <a:solidFill>
                            <a:srgbClr val="67B1E9"/>
                          </a:solidFill>
                          <a:latin typeface="Arial MT"/>
                          <a:cs typeface="Arial MT"/>
                        </a:rPr>
                        <a:t>B.</a:t>
                      </a:r>
                      <a:r>
                        <a:rPr sz="2000" spc="-280" dirty="0">
                          <a:solidFill>
                            <a:srgbClr val="67B1E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000" spc="-35" dirty="0">
                          <a:solidFill>
                            <a:srgbClr val="212121"/>
                          </a:solidFill>
                          <a:latin typeface="Arial MT"/>
                          <a:cs typeface="Arial MT"/>
                        </a:rPr>
                        <a:t>91</a:t>
                      </a:r>
                      <a:endParaRPr sz="2000">
                        <a:latin typeface="Arial MT"/>
                        <a:cs typeface="Arial MT"/>
                      </a:endParaRPr>
                    </a:p>
                  </a:txBody>
                  <a:tcPr marL="0" marR="0" marT="158750" marB="0"/>
                </a:tc>
                <a:tc>
                  <a:txBody>
                    <a:bodyPr/>
                    <a:lstStyle/>
                    <a:p>
                      <a:pPr marR="492125" algn="r">
                        <a:lnSpc>
                          <a:spcPct val="100000"/>
                        </a:lnSpc>
                        <a:spcBef>
                          <a:spcPts val="1400"/>
                        </a:spcBef>
                      </a:pPr>
                      <a:r>
                        <a:rPr sz="1850" spc="-229" dirty="0">
                          <a:solidFill>
                            <a:srgbClr val="93CD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50" spc="-195" dirty="0">
                          <a:solidFill>
                            <a:srgbClr val="93CD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850" spc="-9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25" dirty="0">
                          <a:solidFill>
                            <a:srgbClr val="67B1E9"/>
                          </a:solidFill>
                          <a:latin typeface="Times New Roman"/>
                          <a:cs typeface="Times New Roman"/>
                        </a:rPr>
                        <a:t>86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17780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ct val="100000"/>
                        </a:lnSpc>
                        <a:spcBef>
                          <a:spcPts val="1300"/>
                        </a:spcBef>
                      </a:pPr>
                      <a:r>
                        <a:rPr sz="1950" spc="40" dirty="0">
                          <a:solidFill>
                            <a:srgbClr val="67B1E9"/>
                          </a:solidFill>
                          <a:latin typeface="Calibri"/>
                          <a:cs typeface="Calibri"/>
                        </a:rPr>
                        <a:t>3437</a:t>
                      </a:r>
                      <a:endParaRPr sz="1950">
                        <a:latin typeface="Calibri"/>
                        <a:cs typeface="Calibri"/>
                      </a:endParaRPr>
                    </a:p>
                  </a:txBody>
                  <a:tcPr marL="0" marR="0" marT="1651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79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8130" algn="r">
                        <a:lnSpc>
                          <a:spcPts val="2380"/>
                        </a:lnSpc>
                      </a:pPr>
                      <a:r>
                        <a:rPr sz="210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</a:t>
                      </a:r>
                      <a:r>
                        <a:rPr sz="2100" spc="8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25" dirty="0">
                          <a:solidFill>
                            <a:srgbClr val="212193"/>
                          </a:solidFill>
                          <a:latin typeface="Calibri"/>
                          <a:cs typeface="Calibri"/>
                        </a:rPr>
                        <a:t>73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7000" algn="r">
                        <a:lnSpc>
                          <a:spcPts val="2380"/>
                        </a:lnSpc>
                      </a:pPr>
                      <a:r>
                        <a:rPr sz="2100" spc="-50" dirty="0">
                          <a:solidFill>
                            <a:srgbClr val="67B1E9"/>
                          </a:solidFill>
                          <a:latin typeface="Arial MT"/>
                          <a:cs typeface="Arial MT"/>
                        </a:rPr>
                        <a:t>B.</a:t>
                      </a:r>
                      <a:r>
                        <a:rPr sz="2100" spc="-220" dirty="0">
                          <a:solidFill>
                            <a:srgbClr val="67B1E9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2100" spc="-25" dirty="0">
                          <a:solidFill>
                            <a:srgbClr val="212193"/>
                          </a:solidFill>
                          <a:latin typeface="Arial MT"/>
                          <a:cs typeface="Arial MT"/>
                        </a:rPr>
                        <a:t>52</a:t>
                      </a:r>
                      <a:endParaRPr sz="21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768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850" spc="-229" dirty="0">
                          <a:solidFill>
                            <a:srgbClr val="93CDFF"/>
                          </a:solidFill>
                          <a:latin typeface="Times New Roman"/>
                          <a:cs typeface="Times New Roman"/>
                        </a:rPr>
                        <a:t>B</a:t>
                      </a:r>
                      <a:r>
                        <a:rPr sz="1850" spc="-195" dirty="0">
                          <a:solidFill>
                            <a:srgbClr val="93CDFF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1850" spc="-55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850" spc="-35" dirty="0">
                          <a:solidFill>
                            <a:srgbClr val="CD9121"/>
                          </a:solidFill>
                          <a:latin typeface="Times New Roman"/>
                          <a:cs typeface="Times New Roman"/>
                        </a:rPr>
                        <a:t>61</a:t>
                      </a:r>
                      <a:endParaRPr sz="1850">
                        <a:latin typeface="Times New Roman"/>
                        <a:cs typeface="Times New Roman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31115" algn="r">
                        <a:lnSpc>
                          <a:spcPts val="2380"/>
                        </a:lnSpc>
                      </a:pPr>
                      <a:r>
                        <a:rPr sz="2100" spc="-20" dirty="0">
                          <a:solidFill>
                            <a:srgbClr val="212167"/>
                          </a:solidFill>
                          <a:latin typeface="Calibri"/>
                          <a:cs typeface="Calibri"/>
                        </a:rPr>
                        <a:t>1563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6570">
                <a:tc>
                  <a:txBody>
                    <a:bodyPr/>
                    <a:lstStyle/>
                    <a:p>
                      <a:pPr marL="588645">
                        <a:lnSpc>
                          <a:spcPct val="100000"/>
                        </a:lnSpc>
                        <a:spcBef>
                          <a:spcPts val="1175"/>
                        </a:spcBef>
                      </a:pPr>
                      <a:r>
                        <a:rPr sz="2000" spc="150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000">
                        <a:latin typeface="Calibri"/>
                        <a:cs typeface="Calibri"/>
                      </a:endParaRPr>
                    </a:p>
                  </a:txBody>
                  <a:tcPr marL="0" marR="0" marT="149225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81965" algn="r">
                        <a:lnSpc>
                          <a:spcPct val="100000"/>
                        </a:lnSpc>
                        <a:spcBef>
                          <a:spcPts val="1275"/>
                        </a:spcBef>
                      </a:pPr>
                      <a:r>
                        <a:rPr sz="1900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0</a:t>
                      </a:r>
                      <a:r>
                        <a:rPr sz="1900" spc="-45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90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.</a:t>
                      </a:r>
                      <a:r>
                        <a:rPr sz="1900" spc="-8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1900" spc="-25" dirty="0">
                          <a:solidFill>
                            <a:srgbClr val="216BB1"/>
                          </a:solidFill>
                          <a:latin typeface="Calibri"/>
                          <a:cs typeface="Calibri"/>
                        </a:rPr>
                        <a:t>79</a:t>
                      </a:r>
                      <a:endParaRPr sz="1900">
                        <a:latin typeface="Calibri"/>
                        <a:cs typeface="Calibri"/>
                      </a:endParaRPr>
                    </a:p>
                  </a:txBody>
                  <a:tcPr marL="0" marR="0" marT="161925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2100" spc="-2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5606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36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78765" algn="r">
                        <a:lnSpc>
                          <a:spcPts val="2205"/>
                        </a:lnSpc>
                      </a:pPr>
                      <a:r>
                        <a:rPr sz="2100" spc="11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0.77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121920" algn="r">
                        <a:lnSpc>
                          <a:spcPts val="2205"/>
                        </a:lnSpc>
                      </a:pPr>
                      <a:r>
                        <a:rPr sz="2100" spc="135" dirty="0">
                          <a:solidFill>
                            <a:srgbClr val="67B1E9"/>
                          </a:solidFill>
                          <a:latin typeface="Calibri"/>
                          <a:cs typeface="Calibri"/>
                        </a:rPr>
                        <a:t>B.72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410209" algn="r">
                        <a:lnSpc>
                          <a:spcPts val="2205"/>
                        </a:lnSpc>
                      </a:pPr>
                      <a:r>
                        <a:rPr sz="210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</a:t>
                      </a:r>
                      <a:r>
                        <a:rPr sz="2100" spc="105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sz="2100" spc="-35" dirty="0">
                          <a:solidFill>
                            <a:srgbClr val="216BB1"/>
                          </a:solidFill>
                          <a:latin typeface="Calibri"/>
                          <a:cs typeface="Calibri"/>
                        </a:rPr>
                        <a:t>73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2205"/>
                        </a:lnSpc>
                      </a:pPr>
                      <a:r>
                        <a:rPr sz="2100" spc="-2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5606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object 11"/>
          <p:cNvSpPr txBox="1"/>
          <p:nvPr/>
        </p:nvSpPr>
        <p:spPr>
          <a:xfrm>
            <a:off x="8295188" y="4018279"/>
            <a:ext cx="56578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20" dirty="0">
                <a:solidFill>
                  <a:srgbClr val="212121"/>
                </a:solidFill>
                <a:latin typeface="Calibri"/>
                <a:cs typeface="Calibri"/>
              </a:rPr>
              <a:t>5606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2723901" y="950468"/>
            <a:ext cx="40563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CODE</a:t>
            </a:r>
            <a:r>
              <a:rPr spc="-5" dirty="0"/>
              <a:t> </a:t>
            </a:r>
            <a:r>
              <a:rPr spc="265" dirty="0"/>
              <a:t>SNIPPET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4768436" y="5124703"/>
            <a:ext cx="947419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212193"/>
                </a:solidFill>
                <a:latin typeface="Courier New"/>
                <a:cs typeface="Courier New"/>
              </a:rPr>
              <a:t>'rbf'}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51289" y="5078983"/>
            <a:ext cx="6516370" cy="1473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68275">
              <a:lnSpc>
                <a:spcPct val="114300"/>
              </a:lnSpc>
              <a:spcBef>
                <a:spcPts val="100"/>
              </a:spcBef>
              <a:tabLst>
                <a:tab pos="3619500" algn="l"/>
              </a:tabLst>
            </a:pPr>
            <a:r>
              <a:rPr sz="2100" spc="-45" dirty="0">
                <a:solidFill>
                  <a:srgbClr val="93CDFF"/>
                </a:solidFill>
                <a:latin typeface="Courier New"/>
                <a:cs typeface="Courier New"/>
              </a:rPr>
              <a:t>Best</a:t>
            </a:r>
            <a:r>
              <a:rPr sz="2100" spc="-245" dirty="0">
                <a:solidFill>
                  <a:srgbClr val="93CDFF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12121"/>
                </a:solidFill>
                <a:latin typeface="Courier New"/>
                <a:cs typeface="Courier New"/>
              </a:rPr>
              <a:t>parameters</a:t>
            </a:r>
            <a:r>
              <a:rPr sz="2100" dirty="0">
                <a:solidFill>
                  <a:srgbClr val="212121"/>
                </a:solidFill>
                <a:latin typeface="Courier New"/>
                <a:cs typeface="Courier New"/>
              </a:rPr>
              <a:t>	</a:t>
            </a:r>
            <a:r>
              <a:rPr sz="2100" spc="-25" dirty="0">
                <a:solidFill>
                  <a:srgbClr val="212121"/>
                </a:solidFill>
                <a:latin typeface="Courier New"/>
                <a:cs typeface="Courier New"/>
              </a:rPr>
              <a:t>{’C':</a:t>
            </a:r>
            <a:r>
              <a:rPr sz="2100" spc="-15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100" dirty="0">
                <a:solidFill>
                  <a:srgbClr val="212167"/>
                </a:solidFill>
                <a:latin typeface="Courier New"/>
                <a:cs typeface="Courier New"/>
              </a:rPr>
              <a:t>1,</a:t>
            </a:r>
            <a:r>
              <a:rPr sz="2100" spc="-200" dirty="0">
                <a:solidFill>
                  <a:srgbClr val="212167"/>
                </a:solidFill>
                <a:latin typeface="Courier New"/>
                <a:cs typeface="Courier New"/>
              </a:rPr>
              <a:t> </a:t>
            </a:r>
            <a:r>
              <a:rPr sz="2100" spc="-105" dirty="0">
                <a:solidFill>
                  <a:srgbClr val="212121"/>
                </a:solidFill>
                <a:latin typeface="Courier New"/>
                <a:cs typeface="Courier New"/>
              </a:rPr>
              <a:t>'kernel': </a:t>
            </a:r>
            <a:r>
              <a:rPr sz="2100" spc="-70" dirty="0">
                <a:solidFill>
                  <a:srgbClr val="93CDFF"/>
                </a:solidFill>
                <a:latin typeface="Courier New"/>
                <a:cs typeface="Courier New"/>
              </a:rPr>
              <a:t>Best</a:t>
            </a:r>
            <a:r>
              <a:rPr sz="2100" spc="-175" dirty="0">
                <a:solidFill>
                  <a:srgbClr val="93CDFF"/>
                </a:solidFill>
                <a:latin typeface="Courier New"/>
                <a:cs typeface="Courier New"/>
              </a:rPr>
              <a:t> </a:t>
            </a:r>
            <a:r>
              <a:rPr sz="2100" spc="-50" dirty="0">
                <a:solidFill>
                  <a:srgbClr val="CD9121"/>
                </a:solidFill>
                <a:latin typeface="Courier New"/>
                <a:cs typeface="Courier New"/>
              </a:rPr>
              <a:t>Model</a:t>
            </a:r>
            <a:r>
              <a:rPr sz="2100" spc="-265" dirty="0">
                <a:solidFill>
                  <a:srgbClr val="CD9121"/>
                </a:solidFill>
                <a:latin typeface="Courier New"/>
                <a:cs typeface="Courier New"/>
              </a:rPr>
              <a:t> </a:t>
            </a:r>
            <a:r>
              <a:rPr sz="2100" spc="-85" dirty="0">
                <a:solidFill>
                  <a:srgbClr val="CD9121"/>
                </a:solidFill>
                <a:latin typeface="Courier New"/>
                <a:cs typeface="Courier New"/>
              </a:rPr>
              <a:t>Accuracy:</a:t>
            </a:r>
            <a:r>
              <a:rPr sz="2100" spc="-204" dirty="0">
                <a:solidFill>
                  <a:srgbClr val="CD9121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212121"/>
                </a:solidFill>
                <a:latin typeface="Courier New"/>
                <a:cs typeface="Courier New"/>
              </a:rPr>
              <a:t>0.797</a:t>
            </a:r>
            <a:endParaRPr sz="21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59"/>
              </a:spcBef>
            </a:pPr>
            <a:r>
              <a:rPr sz="2100" spc="-70" dirty="0">
                <a:solidFill>
                  <a:srgbClr val="93CDFF"/>
                </a:solidFill>
                <a:latin typeface="Courier New"/>
                <a:cs typeface="Courier New"/>
              </a:rPr>
              <a:t>Best</a:t>
            </a:r>
            <a:r>
              <a:rPr sz="2100" spc="-225" dirty="0">
                <a:solidFill>
                  <a:srgbClr val="93CDFF"/>
                </a:solidFill>
                <a:latin typeface="Courier New"/>
                <a:cs typeface="Courier New"/>
              </a:rPr>
              <a:t> </a:t>
            </a:r>
            <a:r>
              <a:rPr sz="2100" spc="-50" dirty="0">
                <a:solidFill>
                  <a:srgbClr val="CD9121"/>
                </a:solidFill>
                <a:latin typeface="Courier New"/>
                <a:cs typeface="Courier New"/>
              </a:rPr>
              <a:t>Model</a:t>
            </a:r>
            <a:r>
              <a:rPr sz="2100" spc="-265" dirty="0">
                <a:solidFill>
                  <a:srgbClr val="CD9121"/>
                </a:solidFill>
                <a:latin typeface="Courier New"/>
                <a:cs typeface="Courier New"/>
              </a:rPr>
              <a:t> </a:t>
            </a:r>
            <a:r>
              <a:rPr sz="2100" spc="-60" dirty="0">
                <a:solidFill>
                  <a:srgbClr val="212121"/>
                </a:solidFill>
                <a:latin typeface="Courier New"/>
                <a:cs typeface="Courier New"/>
              </a:rPr>
              <a:t>Classification</a:t>
            </a:r>
            <a:r>
              <a:rPr sz="2100" spc="-180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2100" spc="-10" dirty="0">
                <a:solidFill>
                  <a:srgbClr val="67B1E9"/>
                </a:solidFill>
                <a:latin typeface="Courier New"/>
                <a:cs typeface="Courier New"/>
              </a:rPr>
              <a:t>Report:</a:t>
            </a:r>
            <a:endParaRPr sz="2100">
              <a:latin typeface="Courier New"/>
              <a:cs typeface="Courier New"/>
            </a:endParaRPr>
          </a:p>
          <a:p>
            <a:pPr marL="2151380">
              <a:lnSpc>
                <a:spcPct val="100000"/>
              </a:lnSpc>
              <a:spcBef>
                <a:spcPts val="240"/>
              </a:spcBef>
              <a:tabLst>
                <a:tab pos="4097654" algn="l"/>
                <a:tab pos="5287010" algn="l"/>
              </a:tabLst>
            </a:pPr>
            <a:r>
              <a:rPr sz="2100" spc="-10" dirty="0">
                <a:solidFill>
                  <a:srgbClr val="93CDFF"/>
                </a:solidFill>
                <a:latin typeface="Courier New"/>
                <a:cs typeface="Courier New"/>
              </a:rPr>
              <a:t>precision</a:t>
            </a:r>
            <a:r>
              <a:rPr sz="2100" dirty="0">
                <a:solidFill>
                  <a:srgbClr val="93CDFF"/>
                </a:solidFill>
                <a:latin typeface="Courier New"/>
                <a:cs typeface="Courier New"/>
              </a:rPr>
              <a:t>	</a:t>
            </a:r>
            <a:r>
              <a:rPr sz="2100" spc="-10" dirty="0">
                <a:solidFill>
                  <a:srgbClr val="212193"/>
                </a:solidFill>
                <a:latin typeface="Courier New"/>
                <a:cs typeface="Courier New"/>
              </a:rPr>
              <a:t>recall</a:t>
            </a:r>
            <a:r>
              <a:rPr sz="2100" dirty="0">
                <a:solidFill>
                  <a:srgbClr val="212193"/>
                </a:solidFill>
                <a:latin typeface="Courier New"/>
                <a:cs typeface="Courier New"/>
              </a:rPr>
              <a:t>	</a:t>
            </a:r>
            <a:r>
              <a:rPr sz="2100" spc="-90" dirty="0">
                <a:solidFill>
                  <a:srgbClr val="212121"/>
                </a:solidFill>
                <a:latin typeface="Courier New"/>
                <a:cs typeface="Courier New"/>
              </a:rPr>
              <a:t>fl-</a:t>
            </a:r>
            <a:r>
              <a:rPr sz="2100" spc="-55" dirty="0">
                <a:solidFill>
                  <a:srgbClr val="212121"/>
                </a:solidFill>
                <a:latin typeface="Courier New"/>
                <a:cs typeface="Courier New"/>
              </a:rPr>
              <a:t>score</a:t>
            </a:r>
            <a:endParaRPr sz="21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18626" y="6206744"/>
            <a:ext cx="1067435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90" dirty="0">
                <a:solidFill>
                  <a:srgbClr val="2191CD"/>
                </a:solidFill>
                <a:latin typeface="Courier New"/>
                <a:cs typeface="Courier New"/>
              </a:rPr>
              <a:t>support</a:t>
            </a:r>
            <a:endParaRPr sz="2100">
              <a:latin typeface="Courier New"/>
              <a:cs typeface="Courier New"/>
            </a:endParaRPr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221594" y="6943442"/>
          <a:ext cx="8107044" cy="2148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18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7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2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52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01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928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99135">
                <a:tc gridSpan="3">
                  <a:txBody>
                    <a:bodyPr/>
                    <a:lstStyle/>
                    <a:p>
                      <a:pPr marR="478155" algn="r">
                        <a:lnSpc>
                          <a:spcPts val="2675"/>
                        </a:lnSpc>
                      </a:pPr>
                      <a:r>
                        <a:rPr sz="2450" spc="125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8.</a:t>
                      </a:r>
                      <a:r>
                        <a:rPr sz="2450" spc="-305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10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8i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R="447675" algn="r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250" spc="16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0.74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68630">
                        <a:lnSpc>
                          <a:spcPts val="2675"/>
                        </a:lnSpc>
                      </a:pPr>
                      <a:r>
                        <a:rPr sz="2450" spc="110" dirty="0">
                          <a:solidFill>
                            <a:srgbClr val="67B1E9"/>
                          </a:solidFill>
                          <a:latin typeface="Times New Roman"/>
                          <a:cs typeface="Times New Roman"/>
                        </a:rPr>
                        <a:t>a.</a:t>
                      </a:r>
                      <a:r>
                        <a:rPr sz="2450" spc="-315" dirty="0">
                          <a:solidFill>
                            <a:srgbClr val="67B1E9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-25" dirty="0">
                          <a:solidFill>
                            <a:srgbClr val="216BB1"/>
                          </a:solidFill>
                          <a:latin typeface="Times New Roman"/>
                          <a:cs typeface="Times New Roman"/>
                        </a:rPr>
                        <a:t>S2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46926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250" spc="14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0.54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57834">
                        <a:lnSpc>
                          <a:spcPts val="2675"/>
                        </a:lnSpc>
                      </a:pPr>
                      <a:r>
                        <a:rPr sz="245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a.</a:t>
                      </a:r>
                      <a:r>
                        <a:rPr sz="2450" spc="10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450" spc="-25" dirty="0">
                          <a:solidFill>
                            <a:srgbClr val="93CDFF"/>
                          </a:solidFill>
                          <a:latin typeface="Times New Roman"/>
                          <a:cs typeface="Times New Roman"/>
                        </a:rPr>
                        <a:t>is</a:t>
                      </a:r>
                      <a:endParaRPr sz="2450">
                        <a:latin typeface="Times New Roman"/>
                        <a:cs typeface="Times New Roman"/>
                      </a:endParaRPr>
                    </a:p>
                    <a:p>
                      <a:pPr marL="4591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2250" spc="16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0.62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5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R="41275" algn="r">
                        <a:lnSpc>
                          <a:spcPct val="100000"/>
                        </a:lnSpc>
                      </a:pPr>
                      <a:r>
                        <a:rPr sz="2250" spc="-20" dirty="0">
                          <a:solidFill>
                            <a:srgbClr val="212167"/>
                          </a:solidFill>
                          <a:latin typeface="Calibri"/>
                          <a:cs typeface="Calibri"/>
                        </a:rPr>
                        <a:t>1563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T="13335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152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60"/>
                        </a:spcBef>
                      </a:pPr>
                      <a:endParaRPr sz="2250">
                        <a:latin typeface="Times New Roman"/>
                        <a:cs typeface="Times New Roman"/>
                      </a:endParaRPr>
                    </a:p>
                    <a:p>
                      <a:pPr marL="643890">
                        <a:lnSpc>
                          <a:spcPct val="100000"/>
                        </a:lnSpc>
                      </a:pPr>
                      <a:r>
                        <a:rPr sz="2250" spc="150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accuracy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2150">
                        <a:latin typeface="Times New Roman"/>
                        <a:cs typeface="Times New Roman"/>
                      </a:endParaRPr>
                    </a:p>
                    <a:p>
                      <a:pPr marR="446405" algn="r">
                        <a:lnSpc>
                          <a:spcPct val="100000"/>
                        </a:lnSpc>
                      </a:pPr>
                      <a:r>
                        <a:rPr sz="2150" spc="125" dirty="0">
                          <a:solidFill>
                            <a:srgbClr val="2191CD"/>
                          </a:solidFill>
                          <a:latin typeface="Times New Roman"/>
                          <a:cs typeface="Times New Roman"/>
                        </a:rPr>
                        <a:t>8</a:t>
                      </a:r>
                      <a:r>
                        <a:rPr sz="2150" spc="-229" dirty="0">
                          <a:solidFill>
                            <a:srgbClr val="2191CD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50" spc="6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.</a:t>
                      </a:r>
                      <a:r>
                        <a:rPr sz="2150" spc="-225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2150" spc="100" dirty="0">
                          <a:solidFill>
                            <a:srgbClr val="212121"/>
                          </a:solidFill>
                          <a:latin typeface="Times New Roman"/>
                          <a:cs typeface="Times New Roman"/>
                        </a:rPr>
                        <a:t>88</a:t>
                      </a:r>
                      <a:endParaRPr sz="2150">
                        <a:latin typeface="Times New Roman"/>
                        <a:cs typeface="Times New Roman"/>
                      </a:endParaRPr>
                    </a:p>
                  </a:txBody>
                  <a:tcPr marL="0" marR="0" marT="73025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endParaRPr sz="2200">
                        <a:latin typeface="Times New Roman"/>
                        <a:cs typeface="Times New Roman"/>
                      </a:endParaRPr>
                    </a:p>
                    <a:p>
                      <a:pPr marR="24130" algn="r">
                        <a:lnSpc>
                          <a:spcPct val="100000"/>
                        </a:lnSpc>
                      </a:pPr>
                      <a:r>
                        <a:rPr sz="2200" spc="3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5606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5905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80">
                <a:tc>
                  <a:txBody>
                    <a:bodyPr/>
                    <a:lstStyle/>
                    <a:p>
                      <a:pPr marR="76835" algn="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100" spc="70" dirty="0">
                          <a:solidFill>
                            <a:srgbClr val="67B1E9"/>
                          </a:solidFill>
                          <a:latin typeface="Calibri"/>
                          <a:cs typeface="Calibri"/>
                        </a:rPr>
                        <a:t>macro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2100" spc="65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endParaRPr sz="2100">
                        <a:latin typeface="Calibri"/>
                        <a:cs typeface="Calibri"/>
                      </a:endParaRPr>
                    </a:p>
                  </a:txBody>
                  <a:tcPr marL="0" marR="0" marT="12065" marB="0"/>
                </a:tc>
                <a:tc>
                  <a:txBody>
                    <a:bodyPr/>
                    <a:lstStyle/>
                    <a:p>
                      <a:pPr marR="452755" algn="r">
                        <a:lnSpc>
                          <a:spcPts val="2650"/>
                        </a:lnSpc>
                      </a:pPr>
                      <a:r>
                        <a:rPr sz="2250" spc="15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0.78</a:t>
                      </a:r>
                      <a:endParaRPr sz="225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2660"/>
                        </a:lnSpc>
                      </a:pPr>
                      <a:r>
                        <a:rPr sz="2300" spc="150" dirty="0">
                          <a:solidFill>
                            <a:srgbClr val="67B1E9"/>
                          </a:solidFill>
                          <a:latin typeface="Calibri"/>
                          <a:cs typeface="Calibri"/>
                        </a:rPr>
                        <a:t>B.73</a:t>
                      </a:r>
                      <a:endParaRPr sz="23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130" algn="r">
                        <a:lnSpc>
                          <a:spcPts val="2640"/>
                        </a:lnSpc>
                      </a:pPr>
                      <a:r>
                        <a:rPr sz="2200" spc="3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5606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170">
                <a:tc>
                  <a:txBody>
                    <a:bodyPr/>
                    <a:lstStyle/>
                    <a:p>
                      <a:pPr marR="71120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50" spc="13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we1ghted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L="793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2050" spc="90" dirty="0">
                          <a:solidFill>
                            <a:srgbClr val="93CDFF"/>
                          </a:solidFill>
                          <a:latin typeface="Calibri"/>
                          <a:cs typeface="Calibri"/>
                        </a:rPr>
                        <a:t>avg</a:t>
                      </a:r>
                      <a:endParaRPr sz="2050">
                        <a:latin typeface="Calibri"/>
                        <a:cs typeface="Calibri"/>
                      </a:endParaRPr>
                    </a:p>
                  </a:txBody>
                  <a:tcPr marL="0" marR="0" marT="13970" marB="0"/>
                </a:tc>
                <a:tc>
                  <a:txBody>
                    <a:bodyPr/>
                    <a:lstStyle/>
                    <a:p>
                      <a:pPr marR="455930" algn="r">
                        <a:lnSpc>
                          <a:spcPts val="2600"/>
                        </a:lnSpc>
                      </a:pPr>
                      <a:r>
                        <a:rPr sz="2200" spc="165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0.79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00"/>
                        </a:lnSpc>
                      </a:pPr>
                      <a:r>
                        <a:rPr sz="2200" spc="90" dirty="0">
                          <a:solidFill>
                            <a:srgbClr val="67B1E9"/>
                          </a:solidFill>
                          <a:latin typeface="Arial MT"/>
                          <a:cs typeface="Arial MT"/>
                        </a:rPr>
                        <a:t>0.80</a:t>
                      </a:r>
                      <a:endParaRPr sz="2200">
                        <a:latin typeface="Arial MT"/>
                        <a:cs typeface="Arial MT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24130" algn="r">
                        <a:lnSpc>
                          <a:spcPts val="2600"/>
                        </a:lnSpc>
                      </a:pPr>
                      <a:r>
                        <a:rPr sz="2200" spc="30" dirty="0">
                          <a:solidFill>
                            <a:srgbClr val="212121"/>
                          </a:solidFill>
                          <a:latin typeface="Calibri"/>
                          <a:cs typeface="Calibri"/>
                        </a:rPr>
                        <a:t>5606</a:t>
                      </a:r>
                      <a:endParaRPr sz="220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6776" y="883919"/>
            <a:ext cx="3828287" cy="7741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6704" y="896111"/>
            <a:ext cx="3221736" cy="7620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94232" y="4693920"/>
            <a:ext cx="243840" cy="201167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67455" y="3544823"/>
            <a:ext cx="1210310" cy="1765300"/>
            <a:chOff x="3267455" y="3544823"/>
            <a:chExt cx="1210310" cy="17653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8143" y="4587239"/>
              <a:ext cx="1039368" cy="7223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455" y="3544823"/>
              <a:ext cx="1210055" cy="1164336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99744" y="4943855"/>
            <a:ext cx="1444752" cy="41452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4488" y="3264408"/>
            <a:ext cx="3008376" cy="829055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674414" y="5511800"/>
            <a:ext cx="2406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1019" dirty="0">
                <a:solidFill>
                  <a:srgbClr val="444444"/>
                </a:solidFill>
                <a:latin typeface="Times New Roman"/>
                <a:cs typeface="Times New Roman"/>
              </a:rPr>
              <a:t>”*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22470" y="5511800"/>
            <a:ext cx="2025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869" dirty="0">
                <a:solidFill>
                  <a:srgbClr val="161616"/>
                </a:solidFill>
                <a:latin typeface="Times New Roman"/>
                <a:cs typeface="Times New Roman"/>
              </a:rPr>
              <a:t>y/</a:t>
            </a:r>
            <a:endParaRPr sz="39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7843249" y="515366"/>
            <a:ext cx="2738755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50" spc="-10" dirty="0">
                <a:solidFill>
                  <a:srgbClr val="A10C1F"/>
                </a:solidFill>
                <a:latin typeface="Arial MT"/>
                <a:cs typeface="Arial MT"/>
              </a:rPr>
              <a:t>usion</a:t>
            </a:r>
            <a:endParaRPr sz="885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58240" y="3592321"/>
            <a:ext cx="5118100" cy="5054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50" spc="250" dirty="0">
                <a:latin typeface="Times New Roman"/>
                <a:cs typeface="Times New Roman"/>
              </a:rPr>
              <a:t>What</a:t>
            </a:r>
            <a:r>
              <a:rPr sz="3150" spc="75" dirty="0">
                <a:latin typeface="Times New Roman"/>
                <a:cs typeface="Times New Roman"/>
              </a:rPr>
              <a:t> </a:t>
            </a:r>
            <a:r>
              <a:rPr sz="3150" spc="165" dirty="0">
                <a:latin typeface="Times New Roman"/>
                <a:cs typeface="Times New Roman"/>
              </a:rPr>
              <a:t>is</a:t>
            </a:r>
            <a:r>
              <a:rPr sz="3150" dirty="0">
                <a:latin typeface="Times New Roman"/>
                <a:cs typeface="Times New Roman"/>
              </a:rPr>
              <a:t> </a:t>
            </a:r>
            <a:r>
              <a:rPr sz="3150" spc="185" dirty="0">
                <a:latin typeface="Times New Roman"/>
                <a:cs typeface="Times New Roman"/>
              </a:rPr>
              <a:t>Confusion</a:t>
            </a:r>
            <a:r>
              <a:rPr sz="3150" spc="275" dirty="0">
                <a:latin typeface="Times New Roman"/>
                <a:cs typeface="Times New Roman"/>
              </a:rPr>
              <a:t> </a:t>
            </a:r>
            <a:r>
              <a:rPr sz="3150" spc="200" dirty="0">
                <a:latin typeface="Times New Roman"/>
                <a:cs typeface="Times New Roman"/>
              </a:rPr>
              <a:t>Matrix</a:t>
            </a:r>
            <a:r>
              <a:rPr sz="3150" dirty="0">
                <a:latin typeface="Times New Roman"/>
                <a:cs typeface="Times New Roman"/>
              </a:rPr>
              <a:t> </a:t>
            </a:r>
            <a:r>
              <a:rPr sz="3150" spc="145" dirty="0">
                <a:latin typeface="Times New Roman"/>
                <a:cs typeface="Times New Roman"/>
              </a:rPr>
              <a:t>?</a:t>
            </a:r>
            <a:endParaRPr sz="31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760539" y="4571491"/>
            <a:ext cx="13534390" cy="20434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5240" marR="5080" indent="-3175" algn="just">
              <a:lnSpc>
                <a:spcPct val="110400"/>
              </a:lnSpc>
              <a:spcBef>
                <a:spcPts val="85"/>
              </a:spcBef>
            </a:pP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114" dirty="0"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A10C1F"/>
                </a:solidFill>
                <a:latin typeface="Times New Roman"/>
                <a:cs typeface="Times New Roman"/>
              </a:rPr>
              <a:t>confusion</a:t>
            </a:r>
            <a:r>
              <a:rPr sz="3000" spc="60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000" spc="50" dirty="0">
                <a:solidFill>
                  <a:srgbClr val="A10C1F"/>
                </a:solidFill>
                <a:latin typeface="Times New Roman"/>
                <a:cs typeface="Times New Roman"/>
              </a:rPr>
              <a:t>matrix</a:t>
            </a:r>
            <a:r>
              <a:rPr sz="3000" spc="29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is</a:t>
            </a:r>
            <a:r>
              <a:rPr sz="3000" spc="2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265" dirty="0">
                <a:latin typeface="Times New Roman"/>
                <a:cs typeface="Times New Roman"/>
              </a:rPr>
              <a:t> </a:t>
            </a:r>
            <a:r>
              <a:rPr sz="3000" spc="50" dirty="0">
                <a:latin typeface="Times New Roman"/>
                <a:cs typeface="Times New Roman"/>
              </a:rPr>
              <a:t>table</a:t>
            </a:r>
            <a:r>
              <a:rPr sz="3000" spc="275" dirty="0">
                <a:latin typeface="Times New Roman"/>
                <a:cs typeface="Times New Roman"/>
              </a:rPr>
              <a:t> </a:t>
            </a:r>
            <a:r>
              <a:rPr sz="3000" spc="95" dirty="0">
                <a:latin typeface="Times New Roman"/>
                <a:cs typeface="Times New Roman"/>
              </a:rPr>
              <a:t>that</a:t>
            </a:r>
            <a:r>
              <a:rPr sz="3000" spc="3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evaluates</a:t>
            </a:r>
            <a:r>
              <a:rPr sz="3000" spc="50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</a:t>
            </a:r>
            <a:r>
              <a:rPr sz="3000" spc="26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classification</a:t>
            </a:r>
            <a:r>
              <a:rPr sz="3000" spc="38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model's</a:t>
            </a:r>
            <a:r>
              <a:rPr sz="3000" spc="50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performance</a:t>
            </a:r>
            <a:r>
              <a:rPr sz="3000" spc="550" dirty="0">
                <a:latin typeface="Times New Roman"/>
                <a:cs typeface="Times New Roman"/>
              </a:rPr>
              <a:t> </a:t>
            </a:r>
            <a:r>
              <a:rPr sz="3000" spc="-25" dirty="0">
                <a:latin typeface="Times New Roman"/>
                <a:cs typeface="Times New Roman"/>
              </a:rPr>
              <a:t>by </a:t>
            </a:r>
            <a:r>
              <a:rPr sz="3000" dirty="0">
                <a:latin typeface="Times New Roman"/>
                <a:cs typeface="Times New Roman"/>
              </a:rPr>
              <a:t>showing</a:t>
            </a:r>
            <a:r>
              <a:rPr sz="3000" spc="180" dirty="0">
                <a:latin typeface="Times New Roman"/>
                <a:cs typeface="Times New Roman"/>
              </a:rPr>
              <a:t>  </a:t>
            </a:r>
            <a:r>
              <a:rPr sz="3000" spc="90" dirty="0">
                <a:latin typeface="Times New Roman"/>
                <a:cs typeface="Times New Roman"/>
              </a:rPr>
              <a:t>the</a:t>
            </a:r>
            <a:r>
              <a:rPr sz="3000" spc="95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counts</a:t>
            </a:r>
            <a:r>
              <a:rPr sz="3000" spc="180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of</a:t>
            </a:r>
            <a:r>
              <a:rPr sz="3000" spc="150" dirty="0">
                <a:latin typeface="Times New Roman"/>
                <a:cs typeface="Times New Roman"/>
              </a:rPr>
              <a:t>  </a:t>
            </a:r>
            <a:r>
              <a:rPr sz="3000" spc="100" dirty="0">
                <a:latin typeface="Times New Roman"/>
                <a:cs typeface="Times New Roman"/>
              </a:rPr>
              <a:t>true</a:t>
            </a:r>
            <a:r>
              <a:rPr sz="3000" spc="155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positives,</a:t>
            </a:r>
            <a:r>
              <a:rPr sz="3000" spc="220" dirty="0">
                <a:latin typeface="Times New Roman"/>
                <a:cs typeface="Times New Roman"/>
              </a:rPr>
              <a:t>  </a:t>
            </a:r>
            <a:r>
              <a:rPr sz="3000" spc="100" dirty="0">
                <a:latin typeface="Times New Roman"/>
                <a:cs typeface="Times New Roman"/>
              </a:rPr>
              <a:t>true</a:t>
            </a:r>
            <a:r>
              <a:rPr sz="3000" spc="150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negatives,</a:t>
            </a:r>
            <a:r>
              <a:rPr sz="3000" spc="145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false</a:t>
            </a:r>
            <a:r>
              <a:rPr sz="3000" spc="155" dirty="0">
                <a:latin typeface="Times New Roman"/>
                <a:cs typeface="Times New Roman"/>
              </a:rPr>
              <a:t>  </a:t>
            </a:r>
            <a:r>
              <a:rPr sz="3000" dirty="0">
                <a:latin typeface="Times New Roman"/>
                <a:cs typeface="Times New Roman"/>
              </a:rPr>
              <a:t>positives,</a:t>
            </a:r>
            <a:r>
              <a:rPr sz="3000" spc="229" dirty="0">
                <a:latin typeface="Times New Roman"/>
                <a:cs typeface="Times New Roman"/>
              </a:rPr>
              <a:t>  </a:t>
            </a:r>
            <a:r>
              <a:rPr sz="3000" spc="85" dirty="0">
                <a:latin typeface="Times New Roman"/>
                <a:cs typeface="Times New Roman"/>
              </a:rPr>
              <a:t>and</a:t>
            </a:r>
            <a:r>
              <a:rPr sz="3000" spc="95" dirty="0">
                <a:latin typeface="Times New Roman"/>
                <a:cs typeface="Times New Roman"/>
              </a:rPr>
              <a:t>  </a:t>
            </a:r>
            <a:r>
              <a:rPr sz="3000" spc="-10" dirty="0">
                <a:latin typeface="Times New Roman"/>
                <a:cs typeface="Times New Roman"/>
              </a:rPr>
              <a:t>false </a:t>
            </a:r>
            <a:r>
              <a:rPr sz="3000" dirty="0">
                <a:latin typeface="Times New Roman"/>
                <a:cs typeface="Times New Roman"/>
              </a:rPr>
              <a:t>negatives.</a:t>
            </a:r>
            <a:r>
              <a:rPr sz="3000" spc="484" dirty="0">
                <a:latin typeface="Times New Roman"/>
                <a:cs typeface="Times New Roman"/>
              </a:rPr>
              <a:t> </a:t>
            </a:r>
            <a:r>
              <a:rPr sz="3000" spc="60" dirty="0">
                <a:latin typeface="Times New Roman"/>
                <a:cs typeface="Times New Roman"/>
              </a:rPr>
              <a:t>It</a:t>
            </a:r>
            <a:r>
              <a:rPr sz="3000" spc="28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helps</a:t>
            </a:r>
            <a:r>
              <a:rPr sz="3000" spc="31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derive</a:t>
            </a:r>
            <a:r>
              <a:rPr sz="3000" spc="409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metrics</a:t>
            </a:r>
            <a:r>
              <a:rPr sz="3000" spc="34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like</a:t>
            </a:r>
            <a:r>
              <a:rPr sz="3000" spc="31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accuracy,</a:t>
            </a:r>
            <a:r>
              <a:rPr sz="3000" spc="53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precision,</a:t>
            </a:r>
            <a:r>
              <a:rPr sz="3000" spc="5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recall,</a:t>
            </a:r>
            <a:r>
              <a:rPr sz="3000" spc="390" dirty="0">
                <a:latin typeface="Times New Roman"/>
                <a:cs typeface="Times New Roman"/>
              </a:rPr>
              <a:t> </a:t>
            </a:r>
            <a:r>
              <a:rPr sz="3000" spc="85" dirty="0">
                <a:latin typeface="Times New Roman"/>
                <a:cs typeface="Times New Roman"/>
              </a:rPr>
              <a:t>and</a:t>
            </a:r>
            <a:r>
              <a:rPr sz="3000" spc="415" dirty="0">
                <a:latin typeface="Times New Roman"/>
                <a:cs typeface="Times New Roman"/>
              </a:rPr>
              <a:t> </a:t>
            </a:r>
            <a:r>
              <a:rPr sz="3000" spc="75" dirty="0">
                <a:solidFill>
                  <a:srgbClr val="A10C1F"/>
                </a:solidFill>
                <a:latin typeface="Times New Roman"/>
                <a:cs typeface="Times New Roman"/>
              </a:rPr>
              <a:t>F1</a:t>
            </a:r>
            <a:r>
              <a:rPr sz="3000" spc="9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A10C1F"/>
                </a:solidFill>
                <a:latin typeface="Times New Roman"/>
                <a:cs typeface="Times New Roman"/>
              </a:rPr>
              <a:t>score</a:t>
            </a:r>
            <a:r>
              <a:rPr sz="3000" spc="204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for</a:t>
            </a:r>
            <a:r>
              <a:rPr sz="3000" spc="345" dirty="0">
                <a:latin typeface="Times New Roman"/>
                <a:cs typeface="Times New Roman"/>
              </a:rPr>
              <a:t> </a:t>
            </a:r>
            <a:r>
              <a:rPr sz="3000" spc="-50" dirty="0">
                <a:latin typeface="Times New Roman"/>
                <a:cs typeface="Times New Roman"/>
              </a:rPr>
              <a:t>a </a:t>
            </a:r>
            <a:r>
              <a:rPr sz="3000" spc="55" dirty="0">
                <a:latin typeface="Times New Roman"/>
                <a:cs typeface="Times New Roman"/>
              </a:rPr>
              <a:t>more</a:t>
            </a:r>
            <a:r>
              <a:rPr sz="3000" spc="225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detailed</a:t>
            </a:r>
            <a:r>
              <a:rPr sz="3000" spc="440" dirty="0">
                <a:latin typeface="Times New Roman"/>
                <a:cs typeface="Times New Roman"/>
              </a:rPr>
              <a:t> </a:t>
            </a:r>
            <a:r>
              <a:rPr sz="3000" dirty="0">
                <a:latin typeface="Times New Roman"/>
                <a:cs typeface="Times New Roman"/>
              </a:rPr>
              <a:t>performance</a:t>
            </a:r>
            <a:r>
              <a:rPr sz="3000" spc="565" dirty="0">
                <a:latin typeface="Times New Roman"/>
                <a:cs typeface="Times New Roman"/>
              </a:rPr>
              <a:t> </a:t>
            </a:r>
            <a:r>
              <a:rPr sz="3000" spc="50" dirty="0">
                <a:latin typeface="Times New Roman"/>
                <a:cs typeface="Times New Roman"/>
              </a:rPr>
              <a:t>assessment.</a:t>
            </a:r>
            <a:endParaRPr sz="30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7404" rIns="0" bIns="0" rtlCol="0">
            <a:spAutoFit/>
          </a:bodyPr>
          <a:lstStyle/>
          <a:p>
            <a:pPr marL="1905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CODE</a:t>
            </a:r>
            <a:r>
              <a:rPr spc="-5" dirty="0"/>
              <a:t> </a:t>
            </a:r>
            <a:r>
              <a:rPr spc="245" dirty="0"/>
              <a:t>SNIPPET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900664" y="2155507"/>
            <a:ext cx="2131695" cy="954405"/>
          </a:xfrm>
          <a:prstGeom prst="rect">
            <a:avLst/>
          </a:prstGeom>
        </p:spPr>
        <p:txBody>
          <a:bodyPr vert="horz" wrap="square" lIns="0" tIns="577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1650" spc="190" dirty="0">
                <a:solidFill>
                  <a:srgbClr val="212121"/>
                </a:solidFill>
                <a:latin typeface="Calibri"/>
                <a:cs typeface="Calibri"/>
              </a:rPr>
              <a:t>Confu</a:t>
            </a:r>
            <a:r>
              <a:rPr sz="1650" spc="-1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50" spc="155" dirty="0">
                <a:solidFill>
                  <a:srgbClr val="2191CD"/>
                </a:solidFill>
                <a:latin typeface="Calibri"/>
                <a:cs typeface="Calibri"/>
              </a:rPr>
              <a:t>s</a:t>
            </a:r>
            <a:r>
              <a:rPr sz="1650" spc="-14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650" spc="185" dirty="0">
                <a:solidFill>
                  <a:srgbClr val="212121"/>
                </a:solidFill>
                <a:latin typeface="Calibri"/>
                <a:cs typeface="Calibri"/>
              </a:rPr>
              <a:t>żan</a:t>
            </a:r>
            <a:r>
              <a:rPr sz="1650" spc="120" dirty="0">
                <a:solidFill>
                  <a:srgbClr val="212121"/>
                </a:solidFill>
                <a:latin typeface="Calibri"/>
                <a:cs typeface="Calibri"/>
              </a:rPr>
              <a:t>  </a:t>
            </a:r>
            <a:r>
              <a:rPr sz="1650" spc="-50" dirty="0">
                <a:solidFill>
                  <a:srgbClr val="212121"/>
                </a:solidFill>
                <a:latin typeface="Calibri"/>
                <a:cs typeface="Calibri"/>
              </a:rPr>
              <a:t>Fl•st</a:t>
            </a:r>
            <a:r>
              <a:rPr sz="1650" spc="-1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50" spc="-30" dirty="0">
                <a:solidFill>
                  <a:srgbClr val="212121"/>
                </a:solidFill>
                <a:latin typeface="Calibri"/>
                <a:cs typeface="Calibri"/>
              </a:rPr>
              <a:t>F'1</a:t>
            </a:r>
            <a:r>
              <a:rPr sz="1650" spc="-8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932121"/>
                </a:solidFill>
                <a:latin typeface="Calibri"/>
                <a:cs typeface="Calibri"/>
              </a:rPr>
              <a:t>x:</a:t>
            </a:r>
            <a:endParaRPr sz="1650">
              <a:latin typeface="Calibri"/>
              <a:cs typeface="Calibri"/>
            </a:endParaRPr>
          </a:p>
          <a:p>
            <a:pPr marL="31750">
              <a:lnSpc>
                <a:spcPct val="100000"/>
              </a:lnSpc>
              <a:spcBef>
                <a:spcPts val="390"/>
              </a:spcBef>
            </a:pP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[</a:t>
            </a:r>
            <a:r>
              <a:rPr sz="1800" spc="-55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135" dirty="0">
                <a:solidFill>
                  <a:srgbClr val="B16B21"/>
                </a:solidFill>
                <a:latin typeface="Calibri"/>
                <a:cs typeface="Calibri"/>
              </a:rPr>
              <a:t>[4059</a:t>
            </a:r>
            <a:endParaRPr sz="1800">
              <a:latin typeface="Calibri"/>
              <a:cs typeface="Calibri"/>
            </a:endParaRPr>
          </a:p>
          <a:p>
            <a:pPr marL="147320">
              <a:lnSpc>
                <a:spcPct val="100000"/>
              </a:lnSpc>
              <a:spcBef>
                <a:spcPts val="265"/>
              </a:spcBef>
              <a:tabLst>
                <a:tab pos="923290" algn="l"/>
              </a:tabLst>
            </a:pPr>
            <a:r>
              <a:rPr sz="1800" spc="95" dirty="0">
                <a:solidFill>
                  <a:srgbClr val="B16B21"/>
                </a:solidFill>
                <a:latin typeface="Calibri"/>
                <a:cs typeface="Calibri"/>
              </a:rPr>
              <a:t>[</a:t>
            </a:r>
            <a:r>
              <a:rPr sz="1800" spc="-135" dirty="0">
                <a:solidFill>
                  <a:srgbClr val="B16B21"/>
                </a:solidFill>
                <a:latin typeface="Calibri"/>
                <a:cs typeface="Calibri"/>
              </a:rPr>
              <a:t> </a:t>
            </a:r>
            <a:r>
              <a:rPr sz="1800" spc="55" dirty="0">
                <a:solidFill>
                  <a:srgbClr val="212121"/>
                </a:solidFill>
                <a:latin typeface="Calibri"/>
                <a:cs typeface="Calibri"/>
              </a:rPr>
              <a:t>1103</a:t>
            </a: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	</a:t>
            </a:r>
            <a:r>
              <a:rPr sz="1800" spc="-10" dirty="0">
                <a:solidFill>
                  <a:srgbClr val="216BB1"/>
                </a:solidFill>
                <a:latin typeface="Calibri"/>
                <a:cs typeface="Calibri"/>
              </a:rPr>
              <a:t>1</a:t>
            </a:r>
            <a:r>
              <a:rPr sz="1800" spc="-235" dirty="0">
                <a:solidFill>
                  <a:srgbClr val="216BB1"/>
                </a:solidFill>
                <a:latin typeface="Calibri"/>
                <a:cs typeface="Calibri"/>
              </a:rPr>
              <a:t> </a:t>
            </a:r>
            <a:r>
              <a:rPr sz="1800" spc="125" dirty="0">
                <a:solidFill>
                  <a:srgbClr val="216BB1"/>
                </a:solidFill>
                <a:latin typeface="Calibri"/>
                <a:cs typeface="Calibri"/>
              </a:rPr>
              <a:t>233]</a:t>
            </a:r>
            <a:r>
              <a:rPr sz="1800" spc="-60" dirty="0">
                <a:solidFill>
                  <a:srgbClr val="216BB1"/>
                </a:solidFill>
                <a:latin typeface="Calibri"/>
                <a:cs typeface="Calibri"/>
              </a:rPr>
              <a:t> </a:t>
            </a:r>
            <a:r>
              <a:rPr sz="1800" spc="35" dirty="0">
                <a:solidFill>
                  <a:srgbClr val="B16B21"/>
                </a:solidFill>
                <a:latin typeface="Calibri"/>
                <a:cs typeface="Calibri"/>
              </a:rPr>
              <a:t>]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99079" y="5259332"/>
            <a:ext cx="1562735" cy="939165"/>
          </a:xfrm>
          <a:prstGeom prst="rect">
            <a:avLst/>
          </a:prstGeom>
        </p:spPr>
        <p:txBody>
          <a:bodyPr vert="horz" wrap="square" lIns="0" tIns="75565" rIns="0" bIns="0" rtlCol="0">
            <a:spAutoFit/>
          </a:bodyPr>
          <a:lstStyle/>
          <a:p>
            <a:pPr marL="541020">
              <a:lnSpc>
                <a:spcPct val="100000"/>
              </a:lnSpc>
              <a:spcBef>
                <a:spcPts val="595"/>
              </a:spcBef>
            </a:pPr>
            <a:r>
              <a:rPr sz="1550" spc="204" dirty="0">
                <a:solidFill>
                  <a:srgbClr val="B16B21"/>
                </a:solidFill>
                <a:latin typeface="Arial MT"/>
                <a:cs typeface="Arial MT"/>
              </a:rPr>
              <a:t>accurdcy</a:t>
            </a:r>
            <a:endParaRPr sz="1550">
              <a:latin typeface="Arial MT"/>
              <a:cs typeface="Arial MT"/>
            </a:endParaRPr>
          </a:p>
          <a:p>
            <a:pPr marR="130810" algn="r">
              <a:lnSpc>
                <a:spcPct val="100000"/>
              </a:lnSpc>
              <a:spcBef>
                <a:spcPts val="515"/>
              </a:spcBef>
            </a:pPr>
            <a:r>
              <a:rPr sz="1600" spc="-25" dirty="0">
                <a:solidFill>
                  <a:srgbClr val="2191CD"/>
                </a:solidFill>
                <a:latin typeface="Calibri"/>
                <a:cs typeface="Calibri"/>
              </a:rPr>
              <a:t>DI</a:t>
            </a:r>
            <a:r>
              <a:rPr sz="1600" i="1" spc="-25" dirty="0">
                <a:solidFill>
                  <a:srgbClr val="212121"/>
                </a:solidFill>
                <a:latin typeface="Calibri"/>
                <a:cs typeface="Calibri"/>
              </a:rPr>
              <a:t>U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  <a:tabLst>
                <a:tab pos="1176020" algn="l"/>
              </a:tabLst>
            </a:pPr>
            <a:r>
              <a:rPr sz="1600" spc="-225" dirty="0">
                <a:solidFill>
                  <a:srgbClr val="212121"/>
                </a:solidFill>
                <a:latin typeface="Calibri"/>
                <a:cs typeface="Calibri"/>
              </a:rPr>
              <a:t>‹›•e</a:t>
            </a:r>
            <a:r>
              <a:rPr sz="1600" spc="-7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00" spc="245" dirty="0">
                <a:solidFill>
                  <a:srgbClr val="212193"/>
                </a:solidFill>
                <a:latin typeface="Calibri"/>
                <a:cs typeface="Calibri"/>
              </a:rPr>
              <a:t>żghted</a:t>
            </a:r>
            <a:r>
              <a:rPr sz="1600" dirty="0">
                <a:solidFill>
                  <a:srgbClr val="212193"/>
                </a:solidFill>
                <a:latin typeface="Calibri"/>
                <a:cs typeface="Calibri"/>
              </a:rPr>
              <a:t>	</a:t>
            </a:r>
            <a:r>
              <a:rPr sz="1600" spc="-105" dirty="0">
                <a:solidFill>
                  <a:srgbClr val="2191CD"/>
                </a:solidFill>
                <a:latin typeface="Calibri"/>
                <a:cs typeface="Calibri"/>
              </a:rPr>
              <a:t>.s</a:t>
            </a:r>
            <a:r>
              <a:rPr sz="1600" spc="-6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CD9121"/>
                </a:solidFill>
                <a:latin typeface="Calibri"/>
                <a:cs typeface="Calibri"/>
              </a:rPr>
              <a:t>vg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98380" y="3350969"/>
            <a:ext cx="2999740" cy="682625"/>
          </a:xfrm>
          <a:prstGeom prst="rect">
            <a:avLst/>
          </a:prstGeom>
        </p:spPr>
        <p:txBody>
          <a:bodyPr vert="horz" wrap="square" lIns="0" tIns="1155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10"/>
              </a:spcBef>
            </a:pPr>
            <a:r>
              <a:rPr sz="1550" spc="75" dirty="0">
                <a:solidFill>
                  <a:srgbClr val="212121"/>
                </a:solidFill>
                <a:latin typeface="Courier New"/>
                <a:cs typeface="Courier New"/>
              </a:rPr>
              <a:t>CŻasSiflCdtion</a:t>
            </a:r>
            <a:r>
              <a:rPr sz="1550" spc="365" dirty="0">
                <a:solidFill>
                  <a:srgbClr val="212121"/>
                </a:solidFill>
                <a:latin typeface="Courier New"/>
                <a:cs typeface="Courier New"/>
              </a:rPr>
              <a:t> </a:t>
            </a:r>
            <a:r>
              <a:rPr sz="1550" spc="45" dirty="0">
                <a:solidFill>
                  <a:srgbClr val="212121"/>
                </a:solidFill>
                <a:latin typeface="Courier New"/>
                <a:cs typeface="Courier New"/>
              </a:rPr>
              <a:t>Report:</a:t>
            </a:r>
            <a:endParaRPr sz="1550">
              <a:latin typeface="Courier New"/>
              <a:cs typeface="Courier New"/>
            </a:endParaRPr>
          </a:p>
          <a:p>
            <a:pPr marL="1833245">
              <a:lnSpc>
                <a:spcPct val="100000"/>
              </a:lnSpc>
              <a:spcBef>
                <a:spcPts val="760"/>
              </a:spcBef>
            </a:pPr>
            <a:r>
              <a:rPr sz="1450" spc="200" dirty="0">
                <a:solidFill>
                  <a:srgbClr val="216BB1"/>
                </a:solidFill>
                <a:latin typeface="Calibri"/>
                <a:cs typeface="Calibri"/>
              </a:rPr>
              <a:t>pre'c:I</a:t>
            </a:r>
            <a:r>
              <a:rPr sz="1450" spc="-190" dirty="0">
                <a:solidFill>
                  <a:srgbClr val="216BB1"/>
                </a:solidFill>
                <a:latin typeface="Calibri"/>
                <a:cs typeface="Calibri"/>
              </a:rPr>
              <a:t> </a:t>
            </a:r>
            <a:r>
              <a:rPr sz="1450" spc="225" dirty="0">
                <a:solidFill>
                  <a:srgbClr val="932121"/>
                </a:solidFill>
                <a:latin typeface="Calibri"/>
                <a:cs typeface="Calibri"/>
              </a:rPr>
              <a:t>s</a:t>
            </a:r>
            <a:r>
              <a:rPr sz="1450" spc="-90" dirty="0">
                <a:solidFill>
                  <a:srgbClr val="932121"/>
                </a:solidFill>
                <a:latin typeface="Calibri"/>
                <a:cs typeface="Calibri"/>
              </a:rPr>
              <a:t> </a:t>
            </a:r>
            <a:r>
              <a:rPr sz="1450" spc="225" dirty="0">
                <a:solidFill>
                  <a:srgbClr val="212121"/>
                </a:solidFill>
                <a:latin typeface="Calibri"/>
                <a:cs typeface="Calibri"/>
              </a:rPr>
              <a:t>zan</a:t>
            </a:r>
            <a:endParaRPr sz="14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66405" y="5585967"/>
            <a:ext cx="537210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45" dirty="0">
                <a:solidFill>
                  <a:srgbClr val="2191CD"/>
                </a:solidFill>
                <a:latin typeface="Arial MT"/>
                <a:cs typeface="Arial MT"/>
              </a:rPr>
              <a:t>0.77</a:t>
            </a:r>
            <a:endParaRPr sz="19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70375" y="4322826"/>
            <a:ext cx="535940" cy="6413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850" dirty="0">
                <a:solidFill>
                  <a:srgbClr val="2191CD"/>
                </a:solidFill>
                <a:latin typeface="Calibri"/>
                <a:cs typeface="Calibri"/>
              </a:rPr>
              <a:t>B</a:t>
            </a:r>
            <a:r>
              <a:rPr sz="1850" spc="-12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850" spc="-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50" spc="-25" dirty="0">
                <a:solidFill>
                  <a:srgbClr val="212121"/>
                </a:solidFill>
                <a:latin typeface="Calibri"/>
                <a:cs typeface="Calibri"/>
              </a:rPr>
              <a:t>91</a:t>
            </a:r>
            <a:endParaRPr sz="18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850" dirty="0">
                <a:solidFill>
                  <a:srgbClr val="2191CD"/>
                </a:solidFill>
                <a:latin typeface="Calibri"/>
                <a:cs typeface="Calibri"/>
              </a:rPr>
              <a:t>B</a:t>
            </a:r>
            <a:r>
              <a:rPr sz="1850" spc="-12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85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850" spc="-7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50" spc="-25" dirty="0">
                <a:solidFill>
                  <a:srgbClr val="2191CD"/>
                </a:solidFill>
                <a:latin typeface="Calibri"/>
                <a:cs typeface="Calibri"/>
              </a:rPr>
              <a:t>51</a:t>
            </a:r>
            <a:endParaRPr sz="185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2509" y="5564377"/>
            <a:ext cx="509270" cy="635000"/>
          </a:xfrm>
          <a:prstGeom prst="rect">
            <a:avLst/>
          </a:prstGeom>
        </p:spPr>
        <p:txBody>
          <a:bodyPr vert="horz" wrap="square" lIns="0" tIns="660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20"/>
              </a:spcBef>
            </a:pPr>
            <a:r>
              <a:rPr sz="1650" dirty="0">
                <a:solidFill>
                  <a:srgbClr val="2191CD"/>
                </a:solidFill>
                <a:latin typeface="Calibri"/>
                <a:cs typeface="Calibri"/>
              </a:rPr>
              <a:t>B</a:t>
            </a:r>
            <a:r>
              <a:rPr sz="1650" spc="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650" spc="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932121"/>
                </a:solidFill>
                <a:latin typeface="Calibri"/>
                <a:cs typeface="Calibri"/>
              </a:rPr>
              <a:t>71</a:t>
            </a:r>
            <a:endParaRPr sz="16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420"/>
              </a:spcBef>
            </a:pPr>
            <a:r>
              <a:rPr sz="1650" dirty="0">
                <a:solidFill>
                  <a:srgbClr val="2191CD"/>
                </a:solidFill>
                <a:latin typeface="Calibri"/>
                <a:cs typeface="Calibri"/>
              </a:rPr>
              <a:t>B</a:t>
            </a:r>
            <a:r>
              <a:rPr sz="1650" spc="5" dirty="0">
                <a:solidFill>
                  <a:srgbClr val="2191CD"/>
                </a:solidFill>
                <a:latin typeface="Calibri"/>
                <a:cs typeface="Calibri"/>
              </a:rPr>
              <a:t> </a:t>
            </a:r>
            <a:r>
              <a:rPr sz="1650" dirty="0">
                <a:solidFill>
                  <a:srgbClr val="212121"/>
                </a:solidFill>
                <a:latin typeface="Calibri"/>
                <a:cs typeface="Calibri"/>
              </a:rPr>
              <a:t>.</a:t>
            </a:r>
            <a:r>
              <a:rPr sz="1650" spc="4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650" spc="-25" dirty="0">
                <a:solidFill>
                  <a:srgbClr val="932121"/>
                </a:solidFill>
                <a:latin typeface="Calibri"/>
                <a:cs typeface="Calibri"/>
              </a:rPr>
              <a:t>79</a:t>
            </a:r>
            <a:endParaRPr sz="165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62414" y="3767835"/>
            <a:ext cx="10509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29" dirty="0">
                <a:solidFill>
                  <a:srgbClr val="212193"/>
                </a:solidFill>
                <a:latin typeface="Arial MT"/>
                <a:cs typeface="Arial MT"/>
              </a:rPr>
              <a:t>fl-</a:t>
            </a:r>
            <a:r>
              <a:rPr sz="1600" spc="395" dirty="0">
                <a:solidFill>
                  <a:srgbClr val="212193"/>
                </a:solidFill>
                <a:latin typeface="Arial MT"/>
                <a:cs typeface="Arial MT"/>
              </a:rPr>
              <a:t>score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899752" y="3767835"/>
            <a:ext cx="898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195" dirty="0">
                <a:solidFill>
                  <a:srgbClr val="212121"/>
                </a:solidFill>
                <a:latin typeface="Arial MT"/>
                <a:cs typeface="Arial MT"/>
              </a:rPr>
              <a:t>support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80073" y="4309674"/>
            <a:ext cx="541655" cy="653415"/>
          </a:xfrm>
          <a:prstGeom prst="rect">
            <a:avLst/>
          </a:prstGeom>
        </p:spPr>
        <p:txBody>
          <a:bodyPr vert="horz" wrap="square" lIns="0" tIns="45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55"/>
              </a:spcBef>
            </a:pPr>
            <a:r>
              <a:rPr sz="1900" spc="125" dirty="0">
                <a:solidFill>
                  <a:srgbClr val="212121"/>
                </a:solidFill>
                <a:latin typeface="Calibri"/>
                <a:cs typeface="Calibri"/>
              </a:rPr>
              <a:t>0.</a:t>
            </a:r>
            <a:r>
              <a:rPr sz="1900" spc="125" dirty="0">
                <a:solidFill>
                  <a:srgbClr val="216BB1"/>
                </a:solidFill>
                <a:latin typeface="Calibri"/>
                <a:cs typeface="Calibri"/>
              </a:rPr>
              <a:t>B5</a:t>
            </a:r>
            <a:endParaRPr sz="19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5"/>
              </a:spcBef>
            </a:pPr>
            <a:r>
              <a:rPr sz="1800" dirty="0">
                <a:solidFill>
                  <a:srgbClr val="212121"/>
                </a:solidFill>
                <a:latin typeface="Calibri"/>
                <a:cs typeface="Calibri"/>
              </a:rPr>
              <a:t>0.</a:t>
            </a:r>
            <a:r>
              <a:rPr sz="1800" spc="250" dirty="0">
                <a:solidFill>
                  <a:srgbClr val="212121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12121"/>
                </a:solidFill>
                <a:latin typeface="Calibri"/>
                <a:cs typeface="Calibri"/>
              </a:rPr>
              <a:t>61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78806" y="5258562"/>
            <a:ext cx="537845" cy="946150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850" spc="80" dirty="0">
                <a:solidFill>
                  <a:srgbClr val="212121"/>
                </a:solidFill>
                <a:latin typeface="Arial MT"/>
                <a:cs typeface="Arial MT"/>
              </a:rPr>
              <a:t>0.79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sz="1850" spc="80" dirty="0">
                <a:solidFill>
                  <a:srgbClr val="212121"/>
                </a:solidFill>
                <a:latin typeface="Arial MT"/>
                <a:cs typeface="Arial MT"/>
              </a:rPr>
              <a:t>0.73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850" spc="80" dirty="0">
                <a:solidFill>
                  <a:srgbClr val="212121"/>
                </a:solidFill>
                <a:latin typeface="Arial MT"/>
                <a:cs typeface="Arial MT"/>
              </a:rPr>
              <a:t>0.77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89517" y="4321556"/>
            <a:ext cx="534035" cy="64135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60"/>
              </a:spcBef>
            </a:pPr>
            <a:r>
              <a:rPr sz="1800" spc="40" dirty="0">
                <a:solidFill>
                  <a:srgbClr val="672121"/>
                </a:solidFill>
                <a:latin typeface="Calibri"/>
                <a:cs typeface="Calibri"/>
              </a:rPr>
              <a:t>5</a:t>
            </a:r>
            <a:r>
              <a:rPr sz="1800" spc="40" dirty="0">
                <a:solidFill>
                  <a:srgbClr val="212121"/>
                </a:solidFill>
                <a:latin typeface="Calibri"/>
                <a:cs typeface="Calibri"/>
              </a:rPr>
              <a:t>1B4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sz="1800" spc="-20" dirty="0">
                <a:solidFill>
                  <a:srgbClr val="212121"/>
                </a:solidFill>
                <a:latin typeface="Calibri"/>
                <a:cs typeface="Calibri"/>
              </a:rPr>
              <a:t>2396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836197" y="7430516"/>
            <a:ext cx="3473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85" dirty="0">
                <a:solidFill>
                  <a:srgbClr val="343434"/>
                </a:solidFill>
                <a:latin typeface="Courier New"/>
                <a:cs typeface="Courier New"/>
              </a:rPr>
              <a:t>1163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15605" y="3961129"/>
            <a:ext cx="135509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spc="55" dirty="0">
                <a:solidFill>
                  <a:srgbClr val="181818"/>
                </a:solidFill>
                <a:latin typeface="Calibri"/>
                <a:cs typeface="Calibri"/>
              </a:rPr>
              <a:t>Confusion</a:t>
            </a:r>
            <a:r>
              <a:rPr sz="1350" spc="175" dirty="0">
                <a:solidFill>
                  <a:srgbClr val="181818"/>
                </a:solidFill>
                <a:latin typeface="Calibri"/>
                <a:cs typeface="Calibri"/>
              </a:rPr>
              <a:t> </a:t>
            </a:r>
            <a:r>
              <a:rPr sz="1350" spc="-10" dirty="0">
                <a:latin typeface="Calibri"/>
                <a:cs typeface="Calibri"/>
              </a:rPr>
              <a:t>Matrix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74700" y="8903207"/>
            <a:ext cx="63817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20" dirty="0">
                <a:solidFill>
                  <a:srgbClr val="444444"/>
                </a:solidFill>
                <a:latin typeface="Calibri"/>
                <a:cs typeface="Calibri"/>
              </a:rPr>
              <a:t>Predic</a:t>
            </a:r>
            <a:r>
              <a:rPr sz="1100" spc="10" dirty="0">
                <a:solidFill>
                  <a:srgbClr val="444444"/>
                </a:solidFill>
                <a:latin typeface="Calibri"/>
                <a:cs typeface="Calibri"/>
              </a:rPr>
              <a:t> </a:t>
            </a:r>
            <a:r>
              <a:rPr sz="1100" spc="-25" dirty="0">
                <a:solidFill>
                  <a:srgbClr val="2F2F2F"/>
                </a:solidFill>
                <a:latin typeface="Calibri"/>
                <a:cs typeface="Calibri"/>
              </a:rPr>
              <a:t>ted</a:t>
            </a:r>
            <a:endParaRPr sz="1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174542" y="4281932"/>
            <a:ext cx="358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5" dirty="0">
                <a:latin typeface="Courier New"/>
                <a:cs typeface="Courier New"/>
              </a:rPr>
              <a:t>4500</a:t>
            </a:r>
            <a:endParaRPr sz="12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188613" y="4812538"/>
            <a:ext cx="333375" cy="2006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25" dirty="0">
                <a:solidFill>
                  <a:srgbClr val="212121"/>
                </a:solidFill>
                <a:latin typeface="Arial MT"/>
                <a:cs typeface="Arial MT"/>
              </a:rPr>
              <a:t>4OOO</a:t>
            </a:r>
            <a:endParaRPr sz="11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78224" y="6905752"/>
            <a:ext cx="448945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dirty="0">
                <a:solidFill>
                  <a:srgbClr val="1A1A1A"/>
                </a:solidFill>
                <a:latin typeface="Calibri"/>
                <a:cs typeface="Calibri"/>
              </a:rPr>
              <a:t>-</a:t>
            </a:r>
            <a:r>
              <a:rPr sz="1300" spc="30" dirty="0">
                <a:solidFill>
                  <a:srgbClr val="1A1A1A"/>
                </a:solidFill>
                <a:latin typeface="Calibri"/>
                <a:cs typeface="Calibri"/>
              </a:rPr>
              <a:t>2000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6776" y="896111"/>
            <a:ext cx="4325112" cy="7620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4232" y="4693920"/>
            <a:ext cx="243840" cy="20116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24000" y="7022592"/>
            <a:ext cx="21336" cy="100583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267455" y="3544823"/>
            <a:ext cx="1210310" cy="2014855"/>
            <a:chOff x="3267455" y="3544823"/>
            <a:chExt cx="1210310" cy="201485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8143" y="4587239"/>
              <a:ext cx="551688" cy="41452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267455" y="3544823"/>
              <a:ext cx="1210055" cy="116433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03319" y="5029199"/>
              <a:ext cx="600455" cy="530351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99744" y="4943855"/>
            <a:ext cx="1444752" cy="414527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38072" y="5538215"/>
            <a:ext cx="515112" cy="6979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4488" y="3264408"/>
            <a:ext cx="3008376" cy="82905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953511" y="4428744"/>
            <a:ext cx="164592" cy="28651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361688" y="4928615"/>
            <a:ext cx="115824" cy="28041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1815" y="2901695"/>
            <a:ext cx="3444240" cy="341375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6161804" y="512318"/>
            <a:ext cx="5513070" cy="1374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50" dirty="0">
                <a:solidFill>
                  <a:srgbClr val="A10C1F"/>
                </a:solidFill>
                <a:latin typeface="Arial MT"/>
                <a:cs typeface="Arial MT"/>
              </a:rPr>
              <a:t>onc</a:t>
            </a:r>
            <a:r>
              <a:rPr sz="8850" spc="270" dirty="0">
                <a:solidFill>
                  <a:srgbClr val="A10C1F"/>
                </a:solidFill>
                <a:latin typeface="Arial MT"/>
                <a:cs typeface="Arial MT"/>
              </a:rPr>
              <a:t> </a:t>
            </a:r>
            <a:r>
              <a:rPr sz="8850" dirty="0">
                <a:solidFill>
                  <a:srgbClr val="A10C1F"/>
                </a:solidFill>
                <a:latin typeface="Arial MT"/>
                <a:cs typeface="Arial MT"/>
              </a:rPr>
              <a:t>usion</a:t>
            </a:r>
            <a:r>
              <a:rPr sz="8850" spc="-260" dirty="0">
                <a:solidFill>
                  <a:srgbClr val="A10C1F"/>
                </a:solidFill>
                <a:latin typeface="Arial MT"/>
                <a:cs typeface="Arial MT"/>
              </a:rPr>
              <a:t> </a:t>
            </a:r>
            <a:r>
              <a:rPr sz="8850" spc="-50" dirty="0">
                <a:solidFill>
                  <a:srgbClr val="A10C1F"/>
                </a:solidFill>
                <a:latin typeface="Arial MT"/>
                <a:cs typeface="Arial MT"/>
              </a:rPr>
              <a:t>:</a:t>
            </a:r>
            <a:endParaRPr sz="8850">
              <a:latin typeface="Arial MT"/>
              <a:cs typeface="Arial MT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7340" indent="-294640">
              <a:lnSpc>
                <a:spcPct val="100000"/>
              </a:lnSpc>
              <a:spcBef>
                <a:spcPts val="100"/>
              </a:spcBef>
              <a:buChar char="•"/>
              <a:tabLst>
                <a:tab pos="307340" algn="l"/>
              </a:tabLst>
            </a:pPr>
            <a:r>
              <a:rPr spc="185" dirty="0"/>
              <a:t>Improved</a:t>
            </a:r>
            <a:r>
              <a:rPr spc="-5" dirty="0"/>
              <a:t> </a:t>
            </a:r>
            <a:r>
              <a:rPr spc="185" dirty="0"/>
              <a:t>Customer</a:t>
            </a:r>
            <a:r>
              <a:rPr spc="60" dirty="0"/>
              <a:t> </a:t>
            </a:r>
            <a:r>
              <a:rPr spc="170" dirty="0"/>
              <a:t>Retention:</a:t>
            </a:r>
            <a:r>
              <a:rPr spc="130" dirty="0"/>
              <a:t> </a:t>
            </a:r>
            <a:r>
              <a:rPr spc="-280" dirty="0"/>
              <a:t>By</a:t>
            </a:r>
            <a:r>
              <a:rPr spc="-80" dirty="0"/>
              <a:t> </a:t>
            </a:r>
            <a:r>
              <a:rPr spc="-35" dirty="0"/>
              <a:t>accurately</a:t>
            </a:r>
            <a:r>
              <a:rPr spc="75" dirty="0"/>
              <a:t> </a:t>
            </a:r>
            <a:r>
              <a:rPr spc="-30" dirty="0"/>
              <a:t>predicting</a:t>
            </a:r>
            <a:r>
              <a:rPr dirty="0"/>
              <a:t> </a:t>
            </a:r>
            <a:r>
              <a:rPr spc="-65" dirty="0"/>
              <a:t>which</a:t>
            </a:r>
            <a:r>
              <a:rPr dirty="0"/>
              <a:t> </a:t>
            </a:r>
            <a:r>
              <a:rPr spc="-20" dirty="0"/>
              <a:t>customers</a:t>
            </a:r>
            <a:r>
              <a:rPr spc="20" dirty="0"/>
              <a:t> </a:t>
            </a:r>
            <a:r>
              <a:rPr spc="-25" dirty="0"/>
              <a:t>are</a:t>
            </a:r>
          </a:p>
          <a:p>
            <a:pPr marL="301625" marR="882650" indent="-5080">
              <a:lnSpc>
                <a:spcPts val="3700"/>
              </a:lnSpc>
              <a:spcBef>
                <a:spcPts val="110"/>
              </a:spcBef>
            </a:pPr>
            <a:r>
              <a:rPr sz="2900" spc="-20" dirty="0"/>
              <a:t>likely</a:t>
            </a:r>
            <a:r>
              <a:rPr sz="2900" spc="60" dirty="0"/>
              <a:t> </a:t>
            </a:r>
            <a:r>
              <a:rPr sz="2900" dirty="0"/>
              <a:t>to</a:t>
            </a:r>
            <a:r>
              <a:rPr sz="2900" spc="5" dirty="0"/>
              <a:t> </a:t>
            </a:r>
            <a:r>
              <a:rPr sz="2900" dirty="0"/>
              <a:t>churn,</a:t>
            </a:r>
            <a:r>
              <a:rPr sz="2900" spc="140" dirty="0"/>
              <a:t> </a:t>
            </a:r>
            <a:r>
              <a:rPr sz="2900" dirty="0"/>
              <a:t>telecom</a:t>
            </a:r>
            <a:r>
              <a:rPr sz="2900" spc="185" dirty="0"/>
              <a:t> </a:t>
            </a:r>
            <a:r>
              <a:rPr sz="2900" dirty="0"/>
              <a:t>companies</a:t>
            </a:r>
            <a:r>
              <a:rPr sz="2900" spc="165" dirty="0"/>
              <a:t> </a:t>
            </a:r>
            <a:r>
              <a:rPr sz="2900" dirty="0"/>
              <a:t>can</a:t>
            </a:r>
            <a:r>
              <a:rPr sz="2900" spc="90" dirty="0"/>
              <a:t> </a:t>
            </a:r>
            <a:r>
              <a:rPr sz="2900" dirty="0"/>
              <a:t>implement</a:t>
            </a:r>
            <a:r>
              <a:rPr sz="2900" spc="265" dirty="0"/>
              <a:t> </a:t>
            </a:r>
            <a:r>
              <a:rPr sz="2900" dirty="0"/>
              <a:t>targeted</a:t>
            </a:r>
            <a:r>
              <a:rPr sz="2900" spc="165" dirty="0"/>
              <a:t> </a:t>
            </a:r>
            <a:r>
              <a:rPr sz="2900" dirty="0"/>
              <a:t>strategies</a:t>
            </a:r>
            <a:r>
              <a:rPr sz="2900" spc="195" dirty="0"/>
              <a:t> </a:t>
            </a:r>
            <a:r>
              <a:rPr sz="2900" dirty="0"/>
              <a:t>to</a:t>
            </a:r>
            <a:r>
              <a:rPr sz="2900" spc="70" dirty="0"/>
              <a:t> </a:t>
            </a:r>
            <a:r>
              <a:rPr sz="2900" spc="-10" dirty="0"/>
              <a:t>retain </a:t>
            </a:r>
            <a:r>
              <a:rPr sz="2900" dirty="0"/>
              <a:t>valuable</a:t>
            </a:r>
            <a:r>
              <a:rPr sz="2900" spc="210" dirty="0"/>
              <a:t> </a:t>
            </a:r>
            <a:r>
              <a:rPr sz="2900" dirty="0"/>
              <a:t>customers,</a:t>
            </a:r>
            <a:r>
              <a:rPr sz="2900" spc="265" dirty="0"/>
              <a:t> </a:t>
            </a:r>
            <a:r>
              <a:rPr sz="2900" dirty="0"/>
              <a:t>ensuring</a:t>
            </a:r>
            <a:r>
              <a:rPr sz="2900" spc="225" dirty="0"/>
              <a:t> </a:t>
            </a:r>
            <a:r>
              <a:rPr sz="2900" dirty="0"/>
              <a:t>their</a:t>
            </a:r>
            <a:r>
              <a:rPr sz="2900" spc="65" dirty="0"/>
              <a:t> </a:t>
            </a:r>
            <a:r>
              <a:rPr sz="2900" dirty="0"/>
              <a:t>satisfaction</a:t>
            </a:r>
            <a:r>
              <a:rPr sz="2900" spc="370" dirty="0"/>
              <a:t> </a:t>
            </a:r>
            <a:r>
              <a:rPr sz="2900" dirty="0"/>
              <a:t>and</a:t>
            </a:r>
            <a:r>
              <a:rPr sz="2900" spc="-5" dirty="0"/>
              <a:t> </a:t>
            </a:r>
            <a:r>
              <a:rPr sz="2900" spc="-10" dirty="0"/>
              <a:t>loyalty.</a:t>
            </a:r>
            <a:endParaRPr sz="2900"/>
          </a:p>
          <a:p>
            <a:pPr marL="306070" indent="-292735">
              <a:lnSpc>
                <a:spcPct val="100000"/>
              </a:lnSpc>
              <a:spcBef>
                <a:spcPts val="30"/>
              </a:spcBef>
              <a:buChar char="•"/>
              <a:tabLst>
                <a:tab pos="306070" algn="l"/>
              </a:tabLst>
            </a:pPr>
            <a:r>
              <a:rPr sz="2900" spc="155" dirty="0"/>
              <a:t>Cost</a:t>
            </a:r>
            <a:r>
              <a:rPr sz="2900" spc="140" dirty="0"/>
              <a:t> </a:t>
            </a:r>
            <a:r>
              <a:rPr sz="2900" spc="210" dirty="0"/>
              <a:t>Reduction:</a:t>
            </a:r>
            <a:r>
              <a:rPr sz="2900" spc="350" dirty="0"/>
              <a:t> </a:t>
            </a:r>
            <a:r>
              <a:rPr sz="2900" dirty="0"/>
              <a:t>Preventing</a:t>
            </a:r>
            <a:r>
              <a:rPr sz="2900" spc="165" dirty="0"/>
              <a:t> </a:t>
            </a:r>
            <a:r>
              <a:rPr sz="2900" dirty="0"/>
              <a:t>churn</a:t>
            </a:r>
            <a:r>
              <a:rPr sz="2900" spc="110" dirty="0"/>
              <a:t> </a:t>
            </a:r>
            <a:r>
              <a:rPr sz="2900" dirty="0"/>
              <a:t>is</a:t>
            </a:r>
            <a:r>
              <a:rPr sz="2900" spc="25" dirty="0"/>
              <a:t> </a:t>
            </a:r>
            <a:r>
              <a:rPr sz="2900" dirty="0"/>
              <a:t>more</a:t>
            </a:r>
            <a:r>
              <a:rPr sz="2900" spc="90" dirty="0"/>
              <a:t> </a:t>
            </a:r>
            <a:r>
              <a:rPr sz="2900" spc="-25" dirty="0"/>
              <a:t>cost-</a:t>
            </a:r>
            <a:r>
              <a:rPr sz="2900" spc="-10" dirty="0"/>
              <a:t>effective</a:t>
            </a:r>
            <a:r>
              <a:rPr sz="2900" spc="-65" dirty="0"/>
              <a:t> </a:t>
            </a:r>
            <a:r>
              <a:rPr sz="2900" spc="60" dirty="0"/>
              <a:t>than</a:t>
            </a:r>
            <a:r>
              <a:rPr sz="2900" spc="120" dirty="0"/>
              <a:t> </a:t>
            </a:r>
            <a:r>
              <a:rPr sz="2900" dirty="0"/>
              <a:t>acquiring</a:t>
            </a:r>
            <a:r>
              <a:rPr sz="2900" spc="145" dirty="0"/>
              <a:t> </a:t>
            </a:r>
            <a:r>
              <a:rPr sz="2900" spc="-25" dirty="0"/>
              <a:t>new</a:t>
            </a:r>
            <a:endParaRPr sz="2900"/>
          </a:p>
          <a:p>
            <a:pPr marL="307340">
              <a:lnSpc>
                <a:spcPct val="100000"/>
              </a:lnSpc>
              <a:spcBef>
                <a:spcPts val="190"/>
              </a:spcBef>
            </a:pPr>
            <a:r>
              <a:rPr sz="2900" dirty="0"/>
              <a:t>customers.</a:t>
            </a:r>
            <a:r>
              <a:rPr sz="2900" spc="55" dirty="0"/>
              <a:t> </a:t>
            </a:r>
            <a:r>
              <a:rPr sz="2900" dirty="0"/>
              <a:t>Churn</a:t>
            </a:r>
            <a:r>
              <a:rPr sz="2900" spc="165" dirty="0"/>
              <a:t> </a:t>
            </a:r>
            <a:r>
              <a:rPr sz="2900" dirty="0"/>
              <a:t>prediction</a:t>
            </a:r>
            <a:r>
              <a:rPr sz="2900" spc="160" dirty="0"/>
              <a:t> </a:t>
            </a:r>
            <a:r>
              <a:rPr sz="2900" spc="-35" dirty="0"/>
              <a:t>allows</a:t>
            </a:r>
            <a:r>
              <a:rPr sz="2900" dirty="0"/>
              <a:t> for efficient</a:t>
            </a:r>
            <a:r>
              <a:rPr sz="2900" spc="250" dirty="0"/>
              <a:t> </a:t>
            </a:r>
            <a:r>
              <a:rPr sz="2900" dirty="0"/>
              <a:t>resource</a:t>
            </a:r>
            <a:r>
              <a:rPr sz="2900" spc="70" dirty="0"/>
              <a:t> </a:t>
            </a:r>
            <a:r>
              <a:rPr sz="2900" dirty="0"/>
              <a:t>allocation</a:t>
            </a:r>
            <a:r>
              <a:rPr sz="2900" spc="204" dirty="0"/>
              <a:t> </a:t>
            </a:r>
            <a:r>
              <a:rPr sz="2900" dirty="0"/>
              <a:t>and</a:t>
            </a:r>
            <a:r>
              <a:rPr sz="2900" spc="105" dirty="0"/>
              <a:t> </a:t>
            </a:r>
            <a:r>
              <a:rPr sz="2900" spc="-10" dirty="0"/>
              <a:t>reduces</a:t>
            </a:r>
            <a:endParaRPr sz="2900"/>
          </a:p>
          <a:p>
            <a:pPr marL="307340">
              <a:lnSpc>
                <a:spcPct val="100000"/>
              </a:lnSpc>
              <a:spcBef>
                <a:spcPts val="244"/>
              </a:spcBef>
            </a:pPr>
            <a:r>
              <a:rPr sz="2850" dirty="0"/>
              <a:t>costs</a:t>
            </a:r>
            <a:r>
              <a:rPr sz="2850" spc="195" dirty="0"/>
              <a:t> </a:t>
            </a:r>
            <a:r>
              <a:rPr sz="2850" dirty="0"/>
              <a:t>associated</a:t>
            </a:r>
            <a:r>
              <a:rPr sz="2850" spc="310" dirty="0"/>
              <a:t> </a:t>
            </a:r>
            <a:r>
              <a:rPr sz="2850" dirty="0"/>
              <a:t>with</a:t>
            </a:r>
            <a:r>
              <a:rPr sz="2850" spc="215" dirty="0"/>
              <a:t> </a:t>
            </a:r>
            <a:r>
              <a:rPr sz="2850" dirty="0"/>
              <a:t>customer</a:t>
            </a:r>
            <a:r>
              <a:rPr sz="2850" spc="330" dirty="0"/>
              <a:t> </a:t>
            </a:r>
            <a:r>
              <a:rPr sz="2850" spc="55" dirty="0"/>
              <a:t>attrition.</a:t>
            </a:r>
            <a:endParaRPr sz="2850"/>
          </a:p>
          <a:p>
            <a:pPr marL="307340" marR="547370" indent="-294640">
              <a:lnSpc>
                <a:spcPts val="3670"/>
              </a:lnSpc>
              <a:spcBef>
                <a:spcPts val="165"/>
              </a:spcBef>
              <a:buChar char="•"/>
              <a:tabLst>
                <a:tab pos="307340" algn="l"/>
                <a:tab pos="311785" algn="l"/>
              </a:tabLst>
            </a:pPr>
            <a:r>
              <a:rPr sz="2950" dirty="0"/>
              <a:t>	</a:t>
            </a:r>
            <a:r>
              <a:rPr sz="2950" spc="215" dirty="0"/>
              <a:t>Enhanced</a:t>
            </a:r>
            <a:r>
              <a:rPr sz="2950" spc="45" dirty="0"/>
              <a:t> </a:t>
            </a:r>
            <a:r>
              <a:rPr sz="2950" spc="215" dirty="0"/>
              <a:t>Customer</a:t>
            </a:r>
            <a:r>
              <a:rPr sz="2950" spc="80" dirty="0"/>
              <a:t> </a:t>
            </a:r>
            <a:r>
              <a:rPr sz="2950" spc="175" dirty="0"/>
              <a:t>Experience:</a:t>
            </a:r>
            <a:r>
              <a:rPr sz="2950" spc="114" dirty="0"/>
              <a:t> </a:t>
            </a:r>
            <a:r>
              <a:rPr sz="2950" dirty="0"/>
              <a:t>Understanding</a:t>
            </a:r>
            <a:r>
              <a:rPr sz="2950" spc="155" dirty="0"/>
              <a:t> </a:t>
            </a:r>
            <a:r>
              <a:rPr sz="2950" dirty="0"/>
              <a:t>customer </a:t>
            </a:r>
            <a:r>
              <a:rPr sz="2950" spc="-10" dirty="0"/>
              <a:t>behavior</a:t>
            </a:r>
            <a:r>
              <a:rPr sz="2950" spc="65" dirty="0"/>
              <a:t> </a:t>
            </a:r>
            <a:r>
              <a:rPr sz="2950" spc="-25" dirty="0"/>
              <a:t>and </a:t>
            </a:r>
            <a:r>
              <a:rPr sz="2850" dirty="0"/>
              <a:t>preferences</a:t>
            </a:r>
            <a:r>
              <a:rPr sz="2850" spc="265" dirty="0"/>
              <a:t> </a:t>
            </a:r>
            <a:r>
              <a:rPr sz="2850" dirty="0"/>
              <a:t>enables</a:t>
            </a:r>
            <a:r>
              <a:rPr sz="2850" spc="155" dirty="0"/>
              <a:t> </a:t>
            </a:r>
            <a:r>
              <a:rPr sz="2850" dirty="0"/>
              <a:t>telecom</a:t>
            </a:r>
            <a:r>
              <a:rPr sz="2850" spc="310" dirty="0"/>
              <a:t> </a:t>
            </a:r>
            <a:r>
              <a:rPr sz="2850" dirty="0"/>
              <a:t>providers</a:t>
            </a:r>
            <a:r>
              <a:rPr sz="2850" spc="250" dirty="0"/>
              <a:t> </a:t>
            </a:r>
            <a:r>
              <a:rPr sz="2850" spc="65" dirty="0"/>
              <a:t>to</a:t>
            </a:r>
            <a:r>
              <a:rPr sz="2850" spc="60" dirty="0"/>
              <a:t> </a:t>
            </a:r>
            <a:r>
              <a:rPr sz="2850" dirty="0"/>
              <a:t>offer</a:t>
            </a:r>
            <a:r>
              <a:rPr sz="2850" spc="225" dirty="0"/>
              <a:t> </a:t>
            </a:r>
            <a:r>
              <a:rPr sz="2850" dirty="0"/>
              <a:t>personalized</a:t>
            </a:r>
            <a:r>
              <a:rPr sz="2850" spc="300" dirty="0"/>
              <a:t> </a:t>
            </a:r>
            <a:r>
              <a:rPr sz="2850" dirty="0"/>
              <a:t>experiences,</a:t>
            </a:r>
            <a:r>
              <a:rPr sz="2850" spc="330" dirty="0"/>
              <a:t> </a:t>
            </a:r>
            <a:r>
              <a:rPr sz="2850" spc="-10" dirty="0"/>
              <a:t>address </a:t>
            </a:r>
            <a:r>
              <a:rPr sz="2850" dirty="0"/>
              <a:t>concerns</a:t>
            </a:r>
            <a:r>
              <a:rPr sz="2850" spc="229" dirty="0"/>
              <a:t> </a:t>
            </a:r>
            <a:r>
              <a:rPr sz="2850" dirty="0"/>
              <a:t>proactively,</a:t>
            </a:r>
            <a:r>
              <a:rPr sz="2850" spc="220" dirty="0"/>
              <a:t> </a:t>
            </a:r>
            <a:r>
              <a:rPr sz="2850" spc="80" dirty="0"/>
              <a:t>and</a:t>
            </a:r>
            <a:r>
              <a:rPr sz="2850" spc="10" dirty="0"/>
              <a:t> </a:t>
            </a:r>
            <a:r>
              <a:rPr sz="2850" dirty="0"/>
              <a:t>significantly</a:t>
            </a:r>
            <a:r>
              <a:rPr sz="2850" spc="155" dirty="0"/>
              <a:t> </a:t>
            </a:r>
            <a:r>
              <a:rPr sz="2850" dirty="0"/>
              <a:t>improve</a:t>
            </a:r>
            <a:r>
              <a:rPr sz="2850" spc="125" dirty="0"/>
              <a:t> </a:t>
            </a:r>
            <a:r>
              <a:rPr sz="2850" dirty="0"/>
              <a:t>overall</a:t>
            </a:r>
            <a:r>
              <a:rPr sz="2850" spc="100" dirty="0"/>
              <a:t> </a:t>
            </a:r>
            <a:r>
              <a:rPr sz="2850" spc="-10" dirty="0"/>
              <a:t>satisfaction.</a:t>
            </a:r>
            <a:endParaRPr sz="2850"/>
          </a:p>
          <a:p>
            <a:pPr marL="307340" indent="-294005">
              <a:lnSpc>
                <a:spcPct val="100000"/>
              </a:lnSpc>
              <a:spcBef>
                <a:spcPts val="40"/>
              </a:spcBef>
              <a:buChar char="•"/>
              <a:tabLst>
                <a:tab pos="307340" algn="l"/>
              </a:tabLst>
            </a:pPr>
            <a:r>
              <a:rPr sz="2900" spc="254" dirty="0"/>
              <a:t>Increased</a:t>
            </a:r>
            <a:r>
              <a:rPr sz="2900" spc="210" dirty="0"/>
              <a:t> Revenue:</a:t>
            </a:r>
            <a:r>
              <a:rPr sz="2900" spc="180" dirty="0"/>
              <a:t> </a:t>
            </a:r>
            <a:r>
              <a:rPr sz="2900" dirty="0"/>
              <a:t>Retaining</a:t>
            </a:r>
            <a:r>
              <a:rPr sz="2900" spc="114" dirty="0"/>
              <a:t> </a:t>
            </a:r>
            <a:r>
              <a:rPr sz="2900" dirty="0"/>
              <a:t>existing</a:t>
            </a:r>
            <a:r>
              <a:rPr sz="2900" spc="85" dirty="0"/>
              <a:t> </a:t>
            </a:r>
            <a:r>
              <a:rPr sz="2900" dirty="0"/>
              <a:t>customers</a:t>
            </a:r>
            <a:r>
              <a:rPr sz="2900" spc="100" dirty="0"/>
              <a:t> </a:t>
            </a:r>
            <a:r>
              <a:rPr sz="2900" dirty="0"/>
              <a:t>and</a:t>
            </a:r>
            <a:r>
              <a:rPr sz="2900" spc="114" dirty="0"/>
              <a:t> </a:t>
            </a:r>
            <a:r>
              <a:rPr sz="2900" dirty="0"/>
              <a:t>maximizing</a:t>
            </a:r>
            <a:r>
              <a:rPr sz="2900" spc="195" dirty="0"/>
              <a:t> </a:t>
            </a:r>
            <a:r>
              <a:rPr sz="2900" dirty="0"/>
              <a:t>their</a:t>
            </a:r>
            <a:r>
              <a:rPr sz="2900" spc="-25" dirty="0"/>
              <a:t> </a:t>
            </a:r>
            <a:r>
              <a:rPr sz="2900" spc="-10" dirty="0"/>
              <a:t>lifetime</a:t>
            </a:r>
            <a:endParaRPr sz="2900"/>
          </a:p>
          <a:p>
            <a:pPr marL="301625">
              <a:lnSpc>
                <a:spcPct val="100000"/>
              </a:lnSpc>
              <a:spcBef>
                <a:spcPts val="215"/>
              </a:spcBef>
            </a:pPr>
            <a:r>
              <a:rPr sz="2900" dirty="0"/>
              <a:t>value</a:t>
            </a:r>
            <a:r>
              <a:rPr sz="2900" spc="-5" dirty="0"/>
              <a:t> </a:t>
            </a:r>
            <a:r>
              <a:rPr sz="2900" dirty="0"/>
              <a:t>leads</a:t>
            </a:r>
            <a:r>
              <a:rPr sz="2900" spc="120" dirty="0"/>
              <a:t> </a:t>
            </a:r>
            <a:r>
              <a:rPr sz="2900" dirty="0"/>
              <a:t>to</a:t>
            </a:r>
            <a:r>
              <a:rPr sz="2900" spc="-10" dirty="0"/>
              <a:t> </a:t>
            </a:r>
            <a:r>
              <a:rPr sz="2900" dirty="0"/>
              <a:t>steady</a:t>
            </a:r>
            <a:r>
              <a:rPr sz="2900" spc="114" dirty="0"/>
              <a:t> </a:t>
            </a:r>
            <a:r>
              <a:rPr sz="2900" dirty="0"/>
              <a:t>revenue</a:t>
            </a:r>
            <a:r>
              <a:rPr sz="2900" spc="165" dirty="0"/>
              <a:t> </a:t>
            </a:r>
            <a:r>
              <a:rPr sz="2900" spc="45" dirty="0"/>
              <a:t>streams</a:t>
            </a:r>
            <a:r>
              <a:rPr sz="2900" spc="160" dirty="0"/>
              <a:t> </a:t>
            </a:r>
            <a:r>
              <a:rPr sz="2900" dirty="0"/>
              <a:t>and</a:t>
            </a:r>
            <a:r>
              <a:rPr sz="2900" spc="80" dirty="0"/>
              <a:t> </a:t>
            </a:r>
            <a:r>
              <a:rPr sz="2900" dirty="0"/>
              <a:t>sustainable</a:t>
            </a:r>
            <a:r>
              <a:rPr sz="2900" spc="170" dirty="0"/>
              <a:t> </a:t>
            </a:r>
            <a:r>
              <a:rPr sz="2900" dirty="0"/>
              <a:t>business</a:t>
            </a:r>
            <a:r>
              <a:rPr sz="2900" spc="125" dirty="0"/>
              <a:t> </a:t>
            </a:r>
            <a:r>
              <a:rPr sz="2900" spc="-10" dirty="0"/>
              <a:t>growth.</a:t>
            </a:r>
            <a:endParaRPr sz="2900"/>
          </a:p>
          <a:p>
            <a:pPr marL="306705" marR="5080" indent="-294640">
              <a:lnSpc>
                <a:spcPts val="3670"/>
              </a:lnSpc>
              <a:spcBef>
                <a:spcPts val="100"/>
              </a:spcBef>
              <a:buChar char="•"/>
              <a:tabLst>
                <a:tab pos="306705" algn="l"/>
              </a:tabLst>
            </a:pPr>
            <a:r>
              <a:rPr sz="2950" spc="150" dirty="0"/>
              <a:t>Competitive</a:t>
            </a:r>
            <a:r>
              <a:rPr sz="2950" spc="-10" dirty="0"/>
              <a:t> </a:t>
            </a:r>
            <a:r>
              <a:rPr sz="2950" spc="155" dirty="0"/>
              <a:t>Advantage:</a:t>
            </a:r>
            <a:r>
              <a:rPr sz="2950" spc="114" dirty="0"/>
              <a:t> </a:t>
            </a:r>
            <a:r>
              <a:rPr sz="2950" spc="-85" dirty="0"/>
              <a:t>Effective</a:t>
            </a:r>
            <a:r>
              <a:rPr sz="2950" spc="50" dirty="0"/>
              <a:t> </a:t>
            </a:r>
            <a:r>
              <a:rPr sz="2950" dirty="0"/>
              <a:t>churn</a:t>
            </a:r>
            <a:r>
              <a:rPr sz="2950" spc="105" dirty="0"/>
              <a:t> </a:t>
            </a:r>
            <a:r>
              <a:rPr sz="2950" dirty="0"/>
              <a:t>prediction</a:t>
            </a:r>
            <a:r>
              <a:rPr sz="2950" spc="105" dirty="0"/>
              <a:t> </a:t>
            </a:r>
            <a:r>
              <a:rPr sz="2950" dirty="0"/>
              <a:t>and management</a:t>
            </a:r>
            <a:r>
              <a:rPr sz="2950" spc="225" dirty="0"/>
              <a:t> </a:t>
            </a:r>
            <a:r>
              <a:rPr sz="2950" spc="-10" dirty="0"/>
              <a:t>provide </a:t>
            </a:r>
            <a:r>
              <a:rPr sz="2850" dirty="0"/>
              <a:t>telecom</a:t>
            </a:r>
            <a:r>
              <a:rPr sz="2850" spc="260" dirty="0"/>
              <a:t> </a:t>
            </a:r>
            <a:r>
              <a:rPr sz="2850" dirty="0"/>
              <a:t>companies</a:t>
            </a:r>
            <a:r>
              <a:rPr sz="2850" spc="225" dirty="0"/>
              <a:t> </a:t>
            </a:r>
            <a:r>
              <a:rPr sz="2850" dirty="0"/>
              <a:t>with</a:t>
            </a:r>
            <a:r>
              <a:rPr sz="2850" spc="114" dirty="0"/>
              <a:t> </a:t>
            </a:r>
            <a:r>
              <a:rPr sz="2850" spc="50" dirty="0"/>
              <a:t>a</a:t>
            </a:r>
            <a:r>
              <a:rPr sz="2850" spc="10" dirty="0"/>
              <a:t> </a:t>
            </a:r>
            <a:r>
              <a:rPr sz="2850" dirty="0"/>
              <a:t>competitive</a:t>
            </a:r>
            <a:r>
              <a:rPr sz="2850" spc="280" dirty="0"/>
              <a:t> </a:t>
            </a:r>
            <a:r>
              <a:rPr sz="2850" dirty="0"/>
              <a:t>edge</a:t>
            </a:r>
            <a:r>
              <a:rPr sz="2850" spc="95" dirty="0"/>
              <a:t> </a:t>
            </a:r>
            <a:r>
              <a:rPr sz="2850" spc="50" dirty="0"/>
              <a:t>through</a:t>
            </a:r>
            <a:r>
              <a:rPr sz="2850" spc="190" dirty="0"/>
              <a:t> </a:t>
            </a:r>
            <a:r>
              <a:rPr sz="2850" spc="55" dirty="0"/>
              <a:t>superior</a:t>
            </a:r>
            <a:r>
              <a:rPr sz="2850" spc="95" dirty="0"/>
              <a:t> </a:t>
            </a:r>
            <a:r>
              <a:rPr sz="2850" dirty="0"/>
              <a:t>service,</a:t>
            </a:r>
            <a:r>
              <a:rPr sz="2850" spc="125" dirty="0"/>
              <a:t> </a:t>
            </a:r>
            <a:r>
              <a:rPr sz="2850" dirty="0"/>
              <a:t>tailored</a:t>
            </a:r>
            <a:r>
              <a:rPr sz="2850" spc="200" dirty="0"/>
              <a:t> </a:t>
            </a:r>
            <a:r>
              <a:rPr sz="2850" spc="-10" dirty="0"/>
              <a:t>offers, </a:t>
            </a:r>
            <a:r>
              <a:rPr sz="2850" spc="80" dirty="0"/>
              <a:t>and</a:t>
            </a:r>
            <a:r>
              <a:rPr sz="2850" spc="90" dirty="0"/>
              <a:t> </a:t>
            </a:r>
            <a:r>
              <a:rPr sz="2850" dirty="0"/>
              <a:t>proactive</a:t>
            </a:r>
            <a:r>
              <a:rPr sz="2850" spc="215" dirty="0"/>
              <a:t> </a:t>
            </a:r>
            <a:r>
              <a:rPr sz="2850" spc="55" dirty="0"/>
              <a:t>retention</a:t>
            </a:r>
            <a:r>
              <a:rPr sz="2850" spc="135" dirty="0"/>
              <a:t> </a:t>
            </a:r>
            <a:r>
              <a:rPr sz="2850" spc="-10" dirty="0"/>
              <a:t>initiatives.</a:t>
            </a:r>
            <a:endParaRPr sz="28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6193536" cy="10283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60080" y="6473952"/>
            <a:ext cx="301751" cy="5334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302752" y="3066288"/>
            <a:ext cx="725424" cy="7894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253983" y="1767839"/>
            <a:ext cx="777240" cy="76809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131807" y="3075432"/>
            <a:ext cx="536448" cy="7680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793223" y="3285744"/>
            <a:ext cx="536448" cy="56997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63783" y="3285744"/>
            <a:ext cx="362711" cy="557783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08792" y="3273552"/>
            <a:ext cx="536448" cy="56997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1878056" y="3075432"/>
            <a:ext cx="609600" cy="76809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3667232" y="3075432"/>
            <a:ext cx="582167" cy="780287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657832" y="3112007"/>
            <a:ext cx="1011936" cy="743712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098280" y="1767839"/>
            <a:ext cx="582168" cy="780287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756647" y="1965960"/>
            <a:ext cx="585216" cy="5821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448543" y="1975104"/>
            <a:ext cx="533400" cy="57302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76431" y="1801367"/>
            <a:ext cx="381000" cy="73456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826240" y="1767839"/>
            <a:ext cx="1243584" cy="780287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3179552" y="1767839"/>
            <a:ext cx="164592" cy="7680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453871" y="1965960"/>
            <a:ext cx="579119" cy="582168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109191" y="1965960"/>
            <a:ext cx="573023" cy="582168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4755367" y="1965960"/>
            <a:ext cx="585215" cy="582168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15444215" y="1965960"/>
            <a:ext cx="829055" cy="569976"/>
          </a:xfrm>
          <a:prstGeom prst="rect">
            <a:avLst/>
          </a:prstGeom>
        </p:spPr>
      </p:pic>
      <p:sp>
        <p:nvSpPr>
          <p:cNvPr id="23" name="object 23"/>
          <p:cNvSpPr/>
          <p:nvPr/>
        </p:nvSpPr>
        <p:spPr>
          <a:xfrm>
            <a:off x="13813536" y="9250680"/>
            <a:ext cx="4471670" cy="1033780"/>
          </a:xfrm>
          <a:custGeom>
            <a:avLst/>
            <a:gdLst/>
            <a:ahLst/>
            <a:cxnLst/>
            <a:rect l="l" t="t" r="r" b="b"/>
            <a:pathLst>
              <a:path w="4471669" h="1033779">
                <a:moveTo>
                  <a:pt x="4471416" y="1033272"/>
                </a:moveTo>
                <a:lnTo>
                  <a:pt x="0" y="1033272"/>
                </a:lnTo>
                <a:lnTo>
                  <a:pt x="0" y="0"/>
                </a:lnTo>
                <a:lnTo>
                  <a:pt x="4471416" y="0"/>
                </a:lnTo>
                <a:lnTo>
                  <a:pt x="4471416" y="1033272"/>
                </a:lnTo>
                <a:close/>
              </a:path>
            </a:pathLst>
          </a:custGeom>
          <a:solidFill>
            <a:srgbClr val="A10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5536226" y="9606533"/>
            <a:ext cx="176148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Agenda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2499416" y="2617723"/>
            <a:ext cx="209232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799589" algn="l"/>
              </a:tabLst>
            </a:pPr>
            <a:r>
              <a:rPr sz="9600" spc="55" dirty="0">
                <a:solidFill>
                  <a:srgbClr val="A10C1F"/>
                </a:solidFill>
                <a:latin typeface="Arial MT"/>
                <a:cs typeface="Arial MT"/>
              </a:rPr>
              <a:t>re</a:t>
            </a:r>
            <a:r>
              <a:rPr sz="9600" dirty="0">
                <a:solidFill>
                  <a:srgbClr val="A10C1F"/>
                </a:solidFill>
                <a:latin typeface="Arial MT"/>
                <a:cs typeface="Arial MT"/>
              </a:rPr>
              <a:t>	</a:t>
            </a:r>
            <a:r>
              <a:rPr sz="9600" spc="-50" dirty="0">
                <a:solidFill>
                  <a:srgbClr val="A10C1F"/>
                </a:solidFill>
                <a:latin typeface="Arial MT"/>
                <a:cs typeface="Arial MT"/>
              </a:rPr>
              <a:t>i</a:t>
            </a:r>
            <a:endParaRPr sz="9600">
              <a:latin typeface="Arial MT"/>
              <a:cs typeface="Arial M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105070" y="4489475"/>
            <a:ext cx="6402705" cy="4372610"/>
          </a:xfrm>
          <a:prstGeom prst="rect">
            <a:avLst/>
          </a:prstGeom>
        </p:spPr>
        <p:txBody>
          <a:bodyPr vert="horz" wrap="square" lIns="0" tIns="19685" rIns="0" bIns="0" rtlCol="0">
            <a:spAutoFit/>
          </a:bodyPr>
          <a:lstStyle/>
          <a:p>
            <a:pPr marL="15875" marR="5080" indent="-3810">
              <a:lnSpc>
                <a:spcPct val="114999"/>
              </a:lnSpc>
              <a:spcBef>
                <a:spcPts val="155"/>
              </a:spcBef>
              <a:tabLst>
                <a:tab pos="1805305" algn="l"/>
                <a:tab pos="1963420" algn="l"/>
                <a:tab pos="2385060" algn="l"/>
                <a:tab pos="2871470" algn="l"/>
                <a:tab pos="3045460" algn="l"/>
              </a:tabLst>
            </a:pPr>
            <a:r>
              <a:rPr sz="3550" spc="-10" dirty="0">
                <a:solidFill>
                  <a:srgbClr val="2F2F2F"/>
                </a:solidFill>
                <a:latin typeface="Times New Roman"/>
                <a:cs typeface="Times New Roman"/>
              </a:rPr>
              <a:t>"Telecom</a:t>
            </a:r>
            <a:r>
              <a:rPr sz="355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3550" spc="-10" dirty="0">
                <a:solidFill>
                  <a:srgbClr val="2F2F2F"/>
                </a:solidFill>
                <a:latin typeface="Times New Roman"/>
                <a:cs typeface="Times New Roman"/>
              </a:rPr>
              <a:t>Churn</a:t>
            </a:r>
            <a:r>
              <a:rPr sz="355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3550" spc="-90" dirty="0">
                <a:solidFill>
                  <a:srgbClr val="2F2F2F"/>
                </a:solidFill>
                <a:latin typeface="Times New Roman"/>
                <a:cs typeface="Times New Roman"/>
              </a:rPr>
              <a:t>Prediction"</a:t>
            </a:r>
            <a:r>
              <a:rPr sz="3550" spc="-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50" spc="-50" dirty="0">
                <a:solidFill>
                  <a:srgbClr val="2F2F2F"/>
                </a:solidFill>
                <a:latin typeface="Times New Roman"/>
                <a:cs typeface="Times New Roman"/>
              </a:rPr>
              <a:t>aims</a:t>
            </a:r>
            <a:r>
              <a:rPr sz="3550" spc="-1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50" spc="30" dirty="0">
                <a:solidFill>
                  <a:srgbClr val="2F2F2F"/>
                </a:solidFill>
                <a:latin typeface="Times New Roman"/>
                <a:cs typeface="Times New Roman"/>
              </a:rPr>
              <a:t>to 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empower</a:t>
            </a:r>
            <a:r>
              <a:rPr sz="3500" spc="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telecom</a:t>
            </a:r>
            <a:r>
              <a:rPr sz="3500" spc="1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2F2F2F"/>
                </a:solidFill>
                <a:latin typeface="Times New Roman"/>
                <a:cs typeface="Times New Roman"/>
              </a:rPr>
              <a:t>companies</a:t>
            </a:r>
            <a:r>
              <a:rPr sz="3500" spc="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-20" dirty="0">
                <a:solidFill>
                  <a:srgbClr val="2F2F2F"/>
                </a:solidFill>
                <a:latin typeface="Times New Roman"/>
                <a:cs typeface="Times New Roman"/>
              </a:rPr>
              <a:t>with </a:t>
            </a:r>
            <a:r>
              <a:rPr sz="3500" spc="-10" dirty="0">
                <a:solidFill>
                  <a:srgbClr val="2F2F2F"/>
                </a:solidFill>
                <a:latin typeface="Times New Roman"/>
                <a:cs typeface="Times New Roman"/>
              </a:rPr>
              <a:t>actionable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3500" spc="-45" dirty="0">
                <a:solidFill>
                  <a:srgbClr val="2F2F2F"/>
                </a:solidFill>
                <a:latin typeface="Times New Roman"/>
                <a:cs typeface="Times New Roman"/>
              </a:rPr>
              <a:t>insights</a:t>
            </a:r>
            <a:r>
              <a:rPr sz="35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35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tools</a:t>
            </a:r>
            <a:r>
              <a:rPr sz="3500" spc="-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55" dirty="0">
                <a:solidFill>
                  <a:srgbClr val="2F2F2F"/>
                </a:solidFill>
                <a:latin typeface="Times New Roman"/>
                <a:cs typeface="Times New Roman"/>
              </a:rPr>
              <a:t>to </a:t>
            </a:r>
            <a:r>
              <a:rPr sz="3600" spc="-75" dirty="0">
                <a:solidFill>
                  <a:srgbClr val="A10C1F"/>
                </a:solidFill>
                <a:latin typeface="Times New Roman"/>
                <a:cs typeface="Times New Roman"/>
              </a:rPr>
              <a:t>reduce</a:t>
            </a:r>
            <a:r>
              <a:rPr sz="3600" spc="-14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600" spc="-65" dirty="0">
                <a:solidFill>
                  <a:srgbClr val="2F2F2F"/>
                </a:solidFill>
                <a:latin typeface="Times New Roman"/>
                <a:cs typeface="Times New Roman"/>
              </a:rPr>
              <a:t>churn,</a:t>
            </a:r>
            <a:r>
              <a:rPr sz="3600" spc="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600" spc="-60" dirty="0">
                <a:solidFill>
                  <a:srgbClr val="A10C1F"/>
                </a:solidFill>
                <a:latin typeface="Times New Roman"/>
                <a:cs typeface="Times New Roman"/>
              </a:rPr>
              <a:t>retain</a:t>
            </a:r>
            <a:r>
              <a:rPr sz="3600" spc="-5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600" spc="-60" dirty="0">
                <a:solidFill>
                  <a:srgbClr val="2F2F2F"/>
                </a:solidFill>
                <a:latin typeface="Times New Roman"/>
                <a:cs typeface="Times New Roman"/>
              </a:rPr>
              <a:t>customers, </a:t>
            </a:r>
            <a:r>
              <a:rPr sz="3600" spc="-25" dirty="0">
                <a:solidFill>
                  <a:srgbClr val="2F2F2F"/>
                </a:solidFill>
                <a:latin typeface="Times New Roman"/>
                <a:cs typeface="Times New Roman"/>
              </a:rPr>
              <a:t>and </a:t>
            </a:r>
            <a:r>
              <a:rPr sz="3600" spc="-125" dirty="0">
                <a:solidFill>
                  <a:srgbClr val="A10C1F"/>
                </a:solidFill>
                <a:latin typeface="Times New Roman"/>
                <a:cs typeface="Times New Roman"/>
              </a:rPr>
              <a:t>improve</a:t>
            </a:r>
            <a:r>
              <a:rPr sz="3600" spc="-6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3600" spc="-10" dirty="0">
                <a:solidFill>
                  <a:srgbClr val="A10C1F"/>
                </a:solidFill>
                <a:latin typeface="Times New Roman"/>
                <a:cs typeface="Times New Roman"/>
              </a:rPr>
              <a:t>overall</a:t>
            </a:r>
            <a:r>
              <a:rPr sz="3600" dirty="0">
                <a:solidFill>
                  <a:srgbClr val="A10C1F"/>
                </a:solidFill>
                <a:latin typeface="Times New Roman"/>
                <a:cs typeface="Times New Roman"/>
              </a:rPr>
              <a:t>	</a:t>
            </a:r>
            <a:r>
              <a:rPr sz="3600" spc="-30" dirty="0">
                <a:solidFill>
                  <a:srgbClr val="A10C1F"/>
                </a:solidFill>
                <a:latin typeface="Times New Roman"/>
                <a:cs typeface="Times New Roman"/>
              </a:rPr>
              <a:t>business </a:t>
            </a:r>
            <a:r>
              <a:rPr sz="3500" spc="-10" dirty="0">
                <a:solidFill>
                  <a:srgbClr val="A10C1F"/>
                </a:solidFill>
                <a:latin typeface="Times New Roman"/>
                <a:cs typeface="Times New Roman"/>
              </a:rPr>
              <a:t>performance</a:t>
            </a:r>
            <a:r>
              <a:rPr sz="3500" dirty="0">
                <a:solidFill>
                  <a:srgbClr val="A10C1F"/>
                </a:solidFill>
                <a:latin typeface="Times New Roman"/>
                <a:cs typeface="Times New Roman"/>
              </a:rPr>
              <a:t>	</a:t>
            </a:r>
            <a:r>
              <a:rPr sz="3500" spc="-290" dirty="0">
                <a:solidFill>
                  <a:srgbClr val="2F2F2F"/>
                </a:solidFill>
                <a:latin typeface="Times New Roman"/>
                <a:cs typeface="Times New Roman"/>
              </a:rPr>
              <a:t>in</a:t>
            </a:r>
            <a:r>
              <a:rPr sz="3500" spc="1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dirty="0">
                <a:solidFill>
                  <a:srgbClr val="2F2F2F"/>
                </a:solidFill>
                <a:latin typeface="Times New Roman"/>
                <a:cs typeface="Times New Roman"/>
              </a:rPr>
              <a:t>a</a:t>
            </a:r>
            <a:r>
              <a:rPr sz="3500" spc="2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-125" dirty="0">
                <a:solidFill>
                  <a:srgbClr val="2F2F2F"/>
                </a:solidFill>
                <a:latin typeface="Times New Roman"/>
                <a:cs typeface="Times New Roman"/>
              </a:rPr>
              <a:t>highly</a:t>
            </a:r>
            <a:r>
              <a:rPr sz="3500" spc="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2F2F2F"/>
                </a:solidFill>
                <a:latin typeface="Times New Roman"/>
                <a:cs typeface="Times New Roman"/>
              </a:rPr>
              <a:t>competitive telecommunications</a:t>
            </a:r>
            <a:r>
              <a:rPr sz="3500" spc="-18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3500" spc="-10" dirty="0">
                <a:solidFill>
                  <a:srgbClr val="2F2F2F"/>
                </a:solidFill>
                <a:latin typeface="Times New Roman"/>
                <a:cs typeface="Times New Roman"/>
              </a:rPr>
              <a:t>market.</a:t>
            </a:r>
            <a:endParaRPr sz="35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4498847"/>
            <a:ext cx="4581144" cy="128625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2896" y="1700783"/>
            <a:ext cx="731520" cy="7772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914144" y="1917192"/>
            <a:ext cx="527304" cy="5608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69464" y="1917192"/>
            <a:ext cx="359663" cy="55168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310128" y="1712976"/>
            <a:ext cx="853439" cy="75590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74079" y="3047"/>
            <a:ext cx="12313920" cy="10277856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0" y="9250680"/>
            <a:ext cx="4478020" cy="1033780"/>
          </a:xfrm>
          <a:custGeom>
            <a:avLst/>
            <a:gdLst/>
            <a:ahLst/>
            <a:cxnLst/>
            <a:rect l="l" t="t" r="r" b="b"/>
            <a:pathLst>
              <a:path w="4478020" h="1033779">
                <a:moveTo>
                  <a:pt x="4477512" y="1033272"/>
                </a:moveTo>
                <a:lnTo>
                  <a:pt x="0" y="1033272"/>
                </a:lnTo>
                <a:lnTo>
                  <a:pt x="0" y="0"/>
                </a:lnTo>
                <a:lnTo>
                  <a:pt x="4477512" y="0"/>
                </a:lnTo>
                <a:lnTo>
                  <a:pt x="4477512" y="1033272"/>
                </a:lnTo>
                <a:close/>
              </a:path>
            </a:pathLst>
          </a:custGeom>
          <a:solidFill>
            <a:srgbClr val="A10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75929" y="9606533"/>
            <a:ext cx="176148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Agenda</a:t>
            </a:r>
            <a:endParaRPr sz="18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300728" y="1694688"/>
            <a:ext cx="1578864" cy="783335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588253" y="4831334"/>
            <a:ext cx="142113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100" dirty="0">
                <a:solidFill>
                  <a:srgbClr val="A10C1F"/>
                </a:solidFill>
                <a:latin typeface="Arial MT"/>
                <a:cs typeface="Arial MT"/>
              </a:rPr>
              <a:t>Mission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07140" y="6264655"/>
            <a:ext cx="4515485" cy="2537460"/>
          </a:xfrm>
          <a:prstGeom prst="rect">
            <a:avLst/>
          </a:prstGeom>
        </p:spPr>
        <p:txBody>
          <a:bodyPr vert="horz" wrap="square" lIns="0" tIns="3810" rIns="0" bIns="0" rtlCol="0">
            <a:spAutoFit/>
          </a:bodyPr>
          <a:lstStyle/>
          <a:p>
            <a:pPr marL="12700" marR="5080" indent="-635">
              <a:lnSpc>
                <a:spcPct val="102099"/>
              </a:lnSpc>
              <a:spcBef>
                <a:spcPts val="30"/>
              </a:spcBef>
            </a:pPr>
            <a:r>
              <a:rPr sz="2700" spc="100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7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229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70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50" dirty="0">
                <a:solidFill>
                  <a:srgbClr val="2D2D2D"/>
                </a:solidFill>
                <a:latin typeface="Times New Roman"/>
                <a:cs typeface="Times New Roman"/>
              </a:rPr>
              <a:t>prediction </a:t>
            </a:r>
            <a:r>
              <a:rPr sz="2700" spc="170" dirty="0">
                <a:solidFill>
                  <a:srgbClr val="2D2D2D"/>
                </a:solidFill>
                <a:latin typeface="Times New Roman"/>
                <a:cs typeface="Times New Roman"/>
              </a:rPr>
              <a:t>contributes</a:t>
            </a:r>
            <a:r>
              <a:rPr sz="270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5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700" spc="-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7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20" dirty="0">
                <a:solidFill>
                  <a:srgbClr val="2D2D2D"/>
                </a:solidFill>
                <a:latin typeface="Times New Roman"/>
                <a:cs typeface="Times New Roman"/>
              </a:rPr>
              <a:t>overall </a:t>
            </a:r>
            <a:r>
              <a:rPr sz="2700" spc="130" dirty="0">
                <a:solidFill>
                  <a:srgbClr val="2D2D2D"/>
                </a:solidFill>
                <a:latin typeface="Times New Roman"/>
                <a:cs typeface="Times New Roman"/>
              </a:rPr>
              <a:t>success</a:t>
            </a:r>
            <a:r>
              <a:rPr sz="2700" spc="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5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7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55" dirty="0">
                <a:solidFill>
                  <a:srgbClr val="2D2D2D"/>
                </a:solidFill>
                <a:latin typeface="Times New Roman"/>
                <a:cs typeface="Times New Roman"/>
              </a:rPr>
              <a:t>competitiveness </a:t>
            </a:r>
            <a:r>
              <a:rPr sz="2700" spc="55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70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30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7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60" dirty="0">
                <a:solidFill>
                  <a:srgbClr val="2D2D2D"/>
                </a:solidFill>
                <a:latin typeface="Times New Roman"/>
                <a:cs typeface="Times New Roman"/>
              </a:rPr>
              <a:t>companies</a:t>
            </a:r>
            <a:r>
              <a:rPr sz="2700" spc="1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45" dirty="0">
                <a:solidFill>
                  <a:srgbClr val="2D2D2D"/>
                </a:solidFill>
                <a:latin typeface="Times New Roman"/>
                <a:cs typeface="Times New Roman"/>
              </a:rPr>
              <a:t>in</a:t>
            </a:r>
            <a:r>
              <a:rPr sz="270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05" dirty="0">
                <a:solidFill>
                  <a:srgbClr val="2D2D2D"/>
                </a:solidFill>
                <a:latin typeface="Times New Roman"/>
                <a:cs typeface="Times New Roman"/>
              </a:rPr>
              <a:t>a </a:t>
            </a:r>
            <a:r>
              <a:rPr sz="2700" spc="140" dirty="0">
                <a:solidFill>
                  <a:srgbClr val="2D2D2D"/>
                </a:solidFill>
                <a:latin typeface="Times New Roman"/>
                <a:cs typeface="Times New Roman"/>
              </a:rPr>
              <a:t>rapidly</a:t>
            </a:r>
            <a:r>
              <a:rPr sz="2700" spc="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90" dirty="0">
                <a:solidFill>
                  <a:srgbClr val="2D2D2D"/>
                </a:solidFill>
                <a:latin typeface="Times New Roman"/>
                <a:cs typeface="Times New Roman"/>
              </a:rPr>
              <a:t>evolving</a:t>
            </a:r>
            <a:r>
              <a:rPr sz="2700" spc="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85" dirty="0">
                <a:solidFill>
                  <a:srgbClr val="2D2D2D"/>
                </a:solidFill>
                <a:latin typeface="Times New Roman"/>
                <a:cs typeface="Times New Roman"/>
              </a:rPr>
              <a:t>market </a:t>
            </a:r>
            <a:r>
              <a:rPr sz="2700" spc="155" dirty="0">
                <a:solidFill>
                  <a:srgbClr val="2D2D2D"/>
                </a:solidFill>
                <a:latin typeface="Times New Roman"/>
                <a:cs typeface="Times New Roman"/>
              </a:rPr>
              <a:t>landscape.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407000" y="4831334"/>
            <a:ext cx="1135380" cy="551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50" spc="-105" dirty="0">
                <a:solidFill>
                  <a:srgbClr val="A10C1F"/>
                </a:solidFill>
                <a:latin typeface="Arial MT"/>
                <a:cs typeface="Arial MT"/>
              </a:rPr>
              <a:t>Vision</a:t>
            </a:r>
            <a:endParaRPr sz="345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77004" y="6264655"/>
            <a:ext cx="4378325" cy="2951480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5240" marR="5080" indent="-3175">
              <a:lnSpc>
                <a:spcPct val="101899"/>
              </a:lnSpc>
              <a:spcBef>
                <a:spcPts val="35"/>
              </a:spcBef>
            </a:pPr>
            <a:r>
              <a:rPr sz="2700" spc="114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70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22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70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50" dirty="0">
                <a:solidFill>
                  <a:srgbClr val="2D2D2D"/>
                </a:solidFill>
                <a:latin typeface="Times New Roman"/>
                <a:cs typeface="Times New Roman"/>
              </a:rPr>
              <a:t>prediction </a:t>
            </a:r>
            <a:r>
              <a:rPr sz="2700" spc="185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700" spc="-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50" dirty="0">
                <a:solidFill>
                  <a:srgbClr val="2D2D2D"/>
                </a:solidFill>
                <a:latin typeface="Times New Roman"/>
                <a:cs typeface="Times New Roman"/>
              </a:rPr>
              <a:t>drive</a:t>
            </a:r>
            <a:r>
              <a:rPr sz="2700" spc="-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05" dirty="0">
                <a:solidFill>
                  <a:srgbClr val="2D2D2D"/>
                </a:solidFill>
                <a:latin typeface="Times New Roman"/>
                <a:cs typeface="Times New Roman"/>
              </a:rPr>
              <a:t>significant </a:t>
            </a:r>
            <a:r>
              <a:rPr sz="2700" spc="160" dirty="0">
                <a:solidFill>
                  <a:srgbClr val="2D2D2D"/>
                </a:solidFill>
                <a:latin typeface="Times New Roman"/>
                <a:cs typeface="Times New Roman"/>
              </a:rPr>
              <a:t>Improvements</a:t>
            </a:r>
            <a:r>
              <a:rPr sz="2700" spc="2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-120" dirty="0">
                <a:solidFill>
                  <a:srgbClr val="2D2D2D"/>
                </a:solidFill>
                <a:latin typeface="Times New Roman"/>
                <a:cs typeface="Times New Roman"/>
              </a:rPr>
              <a:t>nn</a:t>
            </a:r>
            <a:r>
              <a:rPr sz="2700" spc="-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5" dirty="0">
                <a:solidFill>
                  <a:srgbClr val="2D2D2D"/>
                </a:solidFill>
                <a:latin typeface="Times New Roman"/>
                <a:cs typeface="Times New Roman"/>
              </a:rPr>
              <a:t>customer </a:t>
            </a:r>
            <a:r>
              <a:rPr sz="2700" spc="135" dirty="0">
                <a:solidFill>
                  <a:srgbClr val="2D2D2D"/>
                </a:solidFill>
                <a:latin typeface="Times New Roman"/>
                <a:cs typeface="Times New Roman"/>
              </a:rPr>
              <a:t>satisfaction,</a:t>
            </a:r>
            <a:r>
              <a:rPr sz="270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65" dirty="0">
                <a:solidFill>
                  <a:srgbClr val="2D2D2D"/>
                </a:solidFill>
                <a:latin typeface="Times New Roman"/>
                <a:cs typeface="Times New Roman"/>
              </a:rPr>
              <a:t>business </a:t>
            </a:r>
            <a:r>
              <a:rPr sz="2700" spc="175" dirty="0">
                <a:solidFill>
                  <a:srgbClr val="2D2D2D"/>
                </a:solidFill>
                <a:latin typeface="Times New Roman"/>
                <a:cs typeface="Times New Roman"/>
              </a:rPr>
              <a:t>performance,</a:t>
            </a:r>
            <a:r>
              <a:rPr sz="2700" spc="2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imes New Roman"/>
                <a:cs typeface="Times New Roman"/>
              </a:rPr>
              <a:t>and </a:t>
            </a:r>
            <a:r>
              <a:rPr sz="2700" spc="165" dirty="0">
                <a:solidFill>
                  <a:srgbClr val="2D2D2D"/>
                </a:solidFill>
                <a:latin typeface="Times New Roman"/>
                <a:cs typeface="Times New Roman"/>
              </a:rPr>
              <a:t>competitiveness</a:t>
            </a:r>
            <a:r>
              <a:rPr sz="2700" spc="-2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imes New Roman"/>
                <a:cs typeface="Times New Roman"/>
              </a:rPr>
              <a:t>within</a:t>
            </a:r>
            <a:r>
              <a:rPr sz="27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20" dirty="0">
                <a:solidFill>
                  <a:srgbClr val="2D2D2D"/>
                </a:solidFill>
                <a:latin typeface="Times New Roman"/>
                <a:cs typeface="Times New Roman"/>
              </a:rPr>
              <a:t>the </a:t>
            </a:r>
            <a:r>
              <a:rPr sz="2700" spc="185" dirty="0">
                <a:solidFill>
                  <a:srgbClr val="2D2D2D"/>
                </a:solidFill>
                <a:latin typeface="Times New Roman"/>
                <a:cs typeface="Times New Roman"/>
              </a:rPr>
              <a:t>telecommunications</a:t>
            </a:r>
            <a:r>
              <a:rPr sz="2700" spc="-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60" dirty="0">
                <a:solidFill>
                  <a:srgbClr val="2D2D2D"/>
                </a:solidFill>
                <a:latin typeface="Times New Roman"/>
                <a:cs typeface="Times New Roman"/>
              </a:rPr>
              <a:t>sector.</a:t>
            </a:r>
            <a:endParaRPr sz="2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7175" y="3697223"/>
            <a:ext cx="5068824" cy="506882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08064" y="3697223"/>
            <a:ext cx="5068824" cy="50688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88952" y="3697223"/>
            <a:ext cx="5068824" cy="506882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8288000" cy="3096767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13813536" y="9250680"/>
            <a:ext cx="4471670" cy="1033780"/>
          </a:xfrm>
          <a:custGeom>
            <a:avLst/>
            <a:gdLst/>
            <a:ahLst/>
            <a:cxnLst/>
            <a:rect l="l" t="t" r="r" b="b"/>
            <a:pathLst>
              <a:path w="4471669" h="1033779">
                <a:moveTo>
                  <a:pt x="4471416" y="1033272"/>
                </a:moveTo>
                <a:lnTo>
                  <a:pt x="0" y="1033272"/>
                </a:lnTo>
                <a:lnTo>
                  <a:pt x="0" y="0"/>
                </a:lnTo>
                <a:lnTo>
                  <a:pt x="4471416" y="0"/>
                </a:lnTo>
                <a:lnTo>
                  <a:pt x="4471416" y="1033272"/>
                </a:lnTo>
                <a:close/>
              </a:path>
            </a:pathLst>
          </a:custGeom>
          <a:solidFill>
            <a:srgbClr val="A10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536226" y="9606533"/>
            <a:ext cx="176148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Agenda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0419" y="7174483"/>
            <a:ext cx="38049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solidFill>
                  <a:srgbClr val="2D2D2D"/>
                </a:solidFill>
                <a:latin typeface="Times New Roman"/>
                <a:cs typeface="Times New Roman"/>
              </a:rPr>
              <a:t>Minimize</a:t>
            </a:r>
            <a:r>
              <a:rPr sz="300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24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30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00" spc="165" dirty="0">
                <a:solidFill>
                  <a:srgbClr val="2D2D2D"/>
                </a:solidFill>
                <a:latin typeface="Times New Roman"/>
                <a:cs typeface="Times New Roman"/>
              </a:rPr>
              <a:t>Rate</a:t>
            </a:r>
            <a:endParaRPr sz="30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60074" y="7095205"/>
            <a:ext cx="3536950" cy="98742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z="3050" spc="114" dirty="0">
                <a:solidFill>
                  <a:srgbClr val="2D2D2D"/>
                </a:solidFill>
                <a:latin typeface="Times New Roman"/>
                <a:cs typeface="Times New Roman"/>
              </a:rPr>
              <a:t>Maximize</a:t>
            </a:r>
            <a:r>
              <a:rPr sz="3050" spc="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50" spc="165" dirty="0">
                <a:solidFill>
                  <a:srgbClr val="2D2D2D"/>
                </a:solidFill>
                <a:latin typeface="Times New Roman"/>
                <a:cs typeface="Times New Roman"/>
              </a:rPr>
              <a:t>Customer</a:t>
            </a:r>
            <a:endParaRPr sz="3050">
              <a:latin typeface="Times New Roman"/>
              <a:cs typeface="Times New Roman"/>
            </a:endParaRPr>
          </a:p>
          <a:p>
            <a:pPr marL="12065" algn="ctr">
              <a:lnSpc>
                <a:spcPct val="100000"/>
              </a:lnSpc>
              <a:spcBef>
                <a:spcPts val="185"/>
              </a:spcBef>
            </a:pPr>
            <a:r>
              <a:rPr sz="2950" spc="204" dirty="0">
                <a:solidFill>
                  <a:srgbClr val="2D2D2D"/>
                </a:solidFill>
                <a:latin typeface="Times New Roman"/>
                <a:cs typeface="Times New Roman"/>
              </a:rPr>
              <a:t>Retention</a:t>
            </a:r>
            <a:endParaRPr sz="29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13028" y="7192517"/>
            <a:ext cx="3392170" cy="995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050" spc="190" dirty="0">
                <a:solidFill>
                  <a:srgbClr val="2D2D2D"/>
                </a:solidFill>
                <a:latin typeface="Times New Roman"/>
                <a:cs typeface="Times New Roman"/>
              </a:rPr>
              <a:t>Optimize</a:t>
            </a:r>
            <a:r>
              <a:rPr sz="3050" spc="1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3050" spc="185" dirty="0">
                <a:solidFill>
                  <a:srgbClr val="2D2D2D"/>
                </a:solidFill>
                <a:latin typeface="Times New Roman"/>
                <a:cs typeface="Times New Roman"/>
              </a:rPr>
              <a:t>Business</a:t>
            </a:r>
            <a:endParaRPr sz="30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3250" spc="165" dirty="0">
                <a:solidFill>
                  <a:srgbClr val="2D2D2D"/>
                </a:solidFill>
                <a:latin typeface="Times New Roman"/>
                <a:cs typeface="Times New Roman"/>
              </a:rPr>
              <a:t>Performance</a:t>
            </a:r>
            <a:endParaRPr sz="32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6194023" cy="4133088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4337303" y="5847588"/>
            <a:ext cx="1036319" cy="0"/>
          </a:xfrm>
          <a:custGeom>
            <a:avLst/>
            <a:gdLst/>
            <a:ahLst/>
            <a:cxnLst/>
            <a:rect l="l" t="t" r="r" b="b"/>
            <a:pathLst>
              <a:path w="1036320">
                <a:moveTo>
                  <a:pt x="0" y="0"/>
                </a:moveTo>
                <a:lnTo>
                  <a:pt x="1036319" y="0"/>
                </a:lnTo>
              </a:path>
            </a:pathLst>
          </a:custGeom>
          <a:ln w="9144">
            <a:solidFill>
              <a:srgbClr val="282B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83752" y="5847588"/>
            <a:ext cx="932815" cy="0"/>
          </a:xfrm>
          <a:custGeom>
            <a:avLst/>
            <a:gdLst/>
            <a:ahLst/>
            <a:cxnLst/>
            <a:rect l="l" t="t" r="r" b="b"/>
            <a:pathLst>
              <a:path w="932815">
                <a:moveTo>
                  <a:pt x="0" y="0"/>
                </a:moveTo>
                <a:lnTo>
                  <a:pt x="932688" y="0"/>
                </a:lnTo>
              </a:path>
            </a:pathLst>
          </a:custGeom>
          <a:ln w="9144">
            <a:solidFill>
              <a:srgbClr val="282B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926568" y="5847588"/>
            <a:ext cx="1036319" cy="0"/>
          </a:xfrm>
          <a:custGeom>
            <a:avLst/>
            <a:gdLst/>
            <a:ahLst/>
            <a:cxnLst/>
            <a:rect l="l" t="t" r="r" b="b"/>
            <a:pathLst>
              <a:path w="1036319">
                <a:moveTo>
                  <a:pt x="0" y="0"/>
                </a:moveTo>
                <a:lnTo>
                  <a:pt x="1036319" y="0"/>
                </a:lnTo>
              </a:path>
            </a:pathLst>
          </a:custGeom>
          <a:ln w="9144">
            <a:solidFill>
              <a:srgbClr val="282B3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13536" y="9250680"/>
            <a:ext cx="4471670" cy="1033780"/>
          </a:xfrm>
          <a:custGeom>
            <a:avLst/>
            <a:gdLst/>
            <a:ahLst/>
            <a:cxnLst/>
            <a:rect l="l" t="t" r="r" b="b"/>
            <a:pathLst>
              <a:path w="4471669" h="1033779">
                <a:moveTo>
                  <a:pt x="4471416" y="1033272"/>
                </a:moveTo>
                <a:lnTo>
                  <a:pt x="0" y="1033272"/>
                </a:lnTo>
                <a:lnTo>
                  <a:pt x="0" y="0"/>
                </a:lnTo>
                <a:lnTo>
                  <a:pt x="4471416" y="0"/>
                </a:lnTo>
                <a:lnTo>
                  <a:pt x="4471416" y="1033272"/>
                </a:lnTo>
                <a:close/>
              </a:path>
            </a:pathLst>
          </a:custGeom>
          <a:solidFill>
            <a:srgbClr val="A10C1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536226" y="9606533"/>
            <a:ext cx="1761489" cy="307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50" dirty="0">
                <a:solidFill>
                  <a:srgbClr val="FFFFFF"/>
                </a:solidFill>
                <a:latin typeface="Arial MT"/>
                <a:cs typeface="Arial MT"/>
              </a:rPr>
              <a:t>Back</a:t>
            </a:r>
            <a:r>
              <a:rPr sz="1850" spc="1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7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50" spc="1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50" spc="-10" dirty="0">
                <a:solidFill>
                  <a:srgbClr val="FFFFFF"/>
                </a:solidFill>
                <a:latin typeface="Arial MT"/>
                <a:cs typeface="Arial MT"/>
              </a:rPr>
              <a:t>Agenda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22603" y="5329428"/>
            <a:ext cx="3295015" cy="1076325"/>
          </a:xfrm>
          <a:prstGeom prst="rect">
            <a:avLst/>
          </a:prstGeom>
          <a:ln w="9144">
            <a:solidFill>
              <a:srgbClr val="282F38"/>
            </a:solidFill>
          </a:ln>
        </p:spPr>
        <p:txBody>
          <a:bodyPr vert="horz" wrap="square" lIns="0" tIns="240029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1889"/>
              </a:spcBef>
            </a:pPr>
            <a:r>
              <a:rPr sz="3400" spc="-25" dirty="0">
                <a:solidFill>
                  <a:srgbClr val="A10C1F"/>
                </a:solidFill>
                <a:latin typeface="Arial MT"/>
                <a:cs typeface="Arial MT"/>
              </a:rPr>
              <a:t>1st</a:t>
            </a:r>
            <a:endParaRPr sz="3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54346" y="6968743"/>
            <a:ext cx="3030220" cy="13487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065" marR="5080" indent="24130" algn="ctr">
              <a:lnSpc>
                <a:spcPct val="107000"/>
              </a:lnSpc>
              <a:spcBef>
                <a:spcPts val="110"/>
              </a:spcBef>
            </a:pPr>
            <a:r>
              <a:rPr sz="2700" spc="2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700" spc="-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225" dirty="0">
                <a:solidFill>
                  <a:srgbClr val="2D2D2D"/>
                </a:solidFill>
                <a:latin typeface="Times New Roman"/>
                <a:cs typeface="Times New Roman"/>
              </a:rPr>
              <a:t>gathering</a:t>
            </a:r>
            <a:r>
              <a:rPr sz="270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-50" dirty="0">
                <a:solidFill>
                  <a:srgbClr val="2D2D2D"/>
                </a:solidFill>
                <a:latin typeface="Times New Roman"/>
                <a:cs typeface="Times New Roman"/>
              </a:rPr>
              <a:t>&amp; </a:t>
            </a:r>
            <a:r>
              <a:rPr sz="2700" spc="254" dirty="0">
                <a:solidFill>
                  <a:srgbClr val="2D2D2D"/>
                </a:solidFill>
                <a:latin typeface="Times New Roman"/>
                <a:cs typeface="Times New Roman"/>
              </a:rPr>
              <a:t>understanding</a:t>
            </a:r>
            <a:r>
              <a:rPr sz="27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210" dirty="0">
                <a:solidFill>
                  <a:srgbClr val="2D2D2D"/>
                </a:solidFill>
                <a:latin typeface="Times New Roman"/>
                <a:cs typeface="Times New Roman"/>
              </a:rPr>
              <a:t>the </a:t>
            </a:r>
            <a:r>
              <a:rPr sz="2700" spc="225" dirty="0">
                <a:solidFill>
                  <a:srgbClr val="2D2D2D"/>
                </a:solidFill>
                <a:latin typeface="Times New Roman"/>
                <a:cs typeface="Times New Roman"/>
              </a:rPr>
              <a:t>dataset.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66003" y="5329428"/>
            <a:ext cx="3298190" cy="1076325"/>
          </a:xfrm>
          <a:prstGeom prst="rect">
            <a:avLst/>
          </a:prstGeom>
          <a:ln w="9144">
            <a:solidFill>
              <a:srgbClr val="282F38"/>
            </a:solidFill>
          </a:ln>
        </p:spPr>
        <p:txBody>
          <a:bodyPr vert="horz" wrap="square" lIns="0" tIns="252729" rIns="0" bIns="0" rtlCol="0">
            <a:spAutoFit/>
          </a:bodyPr>
          <a:lstStyle/>
          <a:p>
            <a:pPr marR="12065" algn="ctr">
              <a:lnSpc>
                <a:spcPct val="100000"/>
              </a:lnSpc>
              <a:spcBef>
                <a:spcPts val="1989"/>
              </a:spcBef>
            </a:pPr>
            <a:r>
              <a:rPr sz="3300" spc="-25" dirty="0">
                <a:solidFill>
                  <a:srgbClr val="A10C1F"/>
                </a:solidFill>
                <a:latin typeface="Times New Roman"/>
                <a:cs typeface="Times New Roman"/>
              </a:rPr>
              <a:t>2nd</a:t>
            </a:r>
            <a:endParaRPr sz="3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0031" y="6971792"/>
            <a:ext cx="2967990" cy="903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9235" marR="5080" indent="-217170">
              <a:lnSpc>
                <a:spcPct val="106700"/>
              </a:lnSpc>
              <a:spcBef>
                <a:spcPts val="95"/>
              </a:spcBef>
            </a:pPr>
            <a:r>
              <a:rPr sz="2700" spc="2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700" spc="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80" dirty="0">
                <a:solidFill>
                  <a:srgbClr val="2D2D2D"/>
                </a:solidFill>
                <a:latin typeface="Times New Roman"/>
                <a:cs typeface="Times New Roman"/>
              </a:rPr>
              <a:t>Cleaning</a:t>
            </a:r>
            <a:r>
              <a:rPr sz="2700" spc="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00" spc="170" dirty="0">
                <a:solidFill>
                  <a:srgbClr val="2D2D2D"/>
                </a:solidFill>
                <a:latin typeface="Times New Roman"/>
                <a:cs typeface="Times New Roman"/>
              </a:rPr>
              <a:t>and </a:t>
            </a:r>
            <a:r>
              <a:rPr sz="2700" spc="225" dirty="0">
                <a:solidFill>
                  <a:srgbClr val="2D2D2D"/>
                </a:solidFill>
                <a:latin typeface="Times New Roman"/>
                <a:cs typeface="Times New Roman"/>
              </a:rPr>
              <a:t>Pre-</a:t>
            </a:r>
            <a:r>
              <a:rPr sz="2700" spc="210" dirty="0">
                <a:solidFill>
                  <a:srgbClr val="2D2D2D"/>
                </a:solidFill>
                <a:latin typeface="Times New Roman"/>
                <a:cs typeface="Times New Roman"/>
              </a:rPr>
              <a:t>processing.</a:t>
            </a:r>
            <a:endParaRPr sz="27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608819" y="5329428"/>
            <a:ext cx="3298190" cy="1076325"/>
          </a:xfrm>
          <a:prstGeom prst="rect">
            <a:avLst/>
          </a:prstGeom>
          <a:ln w="9144">
            <a:solidFill>
              <a:srgbClr val="282F38"/>
            </a:solidFill>
          </a:ln>
        </p:spPr>
        <p:txBody>
          <a:bodyPr vert="horz" wrap="square" lIns="0" tIns="236854" rIns="0" bIns="0" rtlCol="0">
            <a:spAutoFit/>
          </a:bodyPr>
          <a:lstStyle/>
          <a:p>
            <a:pPr marR="19050" algn="ctr">
              <a:lnSpc>
                <a:spcPct val="100000"/>
              </a:lnSpc>
              <a:spcBef>
                <a:spcPts val="1864"/>
              </a:spcBef>
            </a:pPr>
            <a:r>
              <a:rPr sz="3450" spc="-25" dirty="0">
                <a:solidFill>
                  <a:srgbClr val="A10C1F"/>
                </a:solidFill>
                <a:latin typeface="Times New Roman"/>
                <a:cs typeface="Times New Roman"/>
              </a:rPr>
              <a:t>3rd</a:t>
            </a:r>
            <a:endParaRPr sz="34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796271" y="7005573"/>
            <a:ext cx="2990850" cy="875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650" spc="220" dirty="0">
                <a:solidFill>
                  <a:srgbClr val="2D2D2D"/>
                </a:solidFill>
                <a:latin typeface="Times New Roman"/>
                <a:cs typeface="Times New Roman"/>
              </a:rPr>
              <a:t>Machine</a:t>
            </a:r>
            <a:r>
              <a:rPr sz="2650" spc="1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240" dirty="0">
                <a:solidFill>
                  <a:srgbClr val="2D2D2D"/>
                </a:solidFill>
                <a:latin typeface="Times New Roman"/>
                <a:cs typeface="Times New Roman"/>
              </a:rPr>
              <a:t>Learning</a:t>
            </a: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spcBef>
                <a:spcPts val="150"/>
              </a:spcBef>
            </a:pPr>
            <a:r>
              <a:rPr sz="2800" spc="190" dirty="0">
                <a:solidFill>
                  <a:srgbClr val="2D2D2D"/>
                </a:solidFill>
                <a:latin typeface="Times New Roman"/>
                <a:cs typeface="Times New Roman"/>
              </a:rPr>
              <a:t>model</a:t>
            </a:r>
            <a:r>
              <a:rPr sz="280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800" spc="145" dirty="0">
                <a:solidFill>
                  <a:srgbClr val="2D2D2D"/>
                </a:solidFill>
                <a:latin typeface="Times New Roman"/>
                <a:cs typeface="Times New Roman"/>
              </a:rPr>
              <a:t>building.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955267" y="5329428"/>
            <a:ext cx="3298190" cy="1076325"/>
          </a:xfrm>
          <a:prstGeom prst="rect">
            <a:avLst/>
          </a:prstGeom>
          <a:ln w="9143">
            <a:solidFill>
              <a:srgbClr val="282F38"/>
            </a:solidFill>
          </a:ln>
        </p:spPr>
        <p:txBody>
          <a:bodyPr vert="horz" wrap="square" lIns="0" tIns="249554" rIns="0" bIns="0" rtlCol="0">
            <a:spAutoFit/>
          </a:bodyPr>
          <a:lstStyle/>
          <a:p>
            <a:pPr marL="7620" algn="ctr">
              <a:lnSpc>
                <a:spcPct val="100000"/>
              </a:lnSpc>
              <a:spcBef>
                <a:spcPts val="1964"/>
              </a:spcBef>
            </a:pPr>
            <a:r>
              <a:rPr sz="3300" spc="-25" dirty="0">
                <a:solidFill>
                  <a:srgbClr val="A10C1F"/>
                </a:solidFill>
                <a:latin typeface="Calibri"/>
                <a:cs typeface="Calibri"/>
              </a:rPr>
              <a:t>4th</a:t>
            </a:r>
            <a:endParaRPr sz="33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160067" y="6976618"/>
            <a:ext cx="2887345" cy="13417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 marR="5080" indent="22225" algn="ctr">
              <a:lnSpc>
                <a:spcPct val="107100"/>
              </a:lnSpc>
              <a:spcBef>
                <a:spcPts val="125"/>
              </a:spcBef>
            </a:pPr>
            <a:r>
              <a:rPr sz="2650" spc="295" dirty="0">
                <a:solidFill>
                  <a:srgbClr val="2D2D2D"/>
                </a:solidFill>
                <a:latin typeface="Times New Roman"/>
                <a:cs typeface="Times New Roman"/>
              </a:rPr>
              <a:t>Hyperparameter </a:t>
            </a:r>
            <a:r>
              <a:rPr sz="2650" spc="235" dirty="0">
                <a:solidFill>
                  <a:srgbClr val="2D2D2D"/>
                </a:solidFill>
                <a:latin typeface="Times New Roman"/>
                <a:cs typeface="Times New Roman"/>
              </a:rPr>
              <a:t>Tuning,</a:t>
            </a:r>
            <a:r>
              <a:rPr sz="2650" spc="-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SVM</a:t>
            </a:r>
            <a:r>
              <a:rPr sz="2650" spc="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-50" dirty="0">
                <a:solidFill>
                  <a:srgbClr val="2D2D2D"/>
                </a:solidFill>
                <a:latin typeface="Times New Roman"/>
                <a:cs typeface="Times New Roman"/>
              </a:rPr>
              <a:t>&amp; </a:t>
            </a:r>
            <a:r>
              <a:rPr sz="2750" spc="165" dirty="0">
                <a:solidFill>
                  <a:srgbClr val="2D2D2D"/>
                </a:solidFill>
                <a:latin typeface="Times New Roman"/>
                <a:cs typeface="Times New Roman"/>
              </a:rPr>
              <a:t>Confusion</a:t>
            </a:r>
            <a:r>
              <a:rPr sz="275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750" spc="160" dirty="0">
                <a:solidFill>
                  <a:srgbClr val="2D2D2D"/>
                </a:solidFill>
                <a:latin typeface="Times New Roman"/>
                <a:cs typeface="Times New Roman"/>
              </a:rPr>
              <a:t>Matrix</a:t>
            </a:r>
            <a:endParaRPr sz="27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2697" y="918464"/>
            <a:ext cx="4109085" cy="894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890645" algn="l"/>
              </a:tabLst>
            </a:pPr>
            <a:r>
              <a:rPr sz="5700" spc="245" dirty="0"/>
              <a:t>Challenges</a:t>
            </a:r>
            <a:r>
              <a:rPr sz="5700" dirty="0"/>
              <a:t>	</a:t>
            </a:r>
            <a:r>
              <a:rPr sz="5700" i="1" spc="-355" dirty="0">
                <a:latin typeface="Times New Roman"/>
                <a:cs typeface="Times New Roman"/>
              </a:rPr>
              <a:t>:</a:t>
            </a:r>
            <a:endParaRPr sz="57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7094" y="2665754"/>
            <a:ext cx="16891635" cy="4847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80035" marR="5080" indent="-267970">
              <a:lnSpc>
                <a:spcPct val="110100"/>
              </a:lnSpc>
              <a:spcBef>
                <a:spcPts val="85"/>
              </a:spcBef>
              <a:buChar char="•"/>
              <a:tabLst>
                <a:tab pos="280035" algn="l"/>
                <a:tab pos="287020" algn="l"/>
                <a:tab pos="3107055" algn="l"/>
              </a:tabLst>
            </a:pP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180" dirty="0">
                <a:solidFill>
                  <a:srgbClr val="2D2D2D"/>
                </a:solidFill>
                <a:latin typeface="Times New Roman"/>
                <a:cs typeface="Times New Roman"/>
              </a:rPr>
              <a:t>Quality</a:t>
            </a:r>
            <a:r>
              <a:rPr sz="265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19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	</a:t>
            </a:r>
            <a:r>
              <a:rPr sz="2650" spc="240" dirty="0">
                <a:solidFill>
                  <a:srgbClr val="2D2D2D"/>
                </a:solidFill>
                <a:latin typeface="Times New Roman"/>
                <a:cs typeface="Times New Roman"/>
              </a:rPr>
              <a:t>Integration:</a:t>
            </a:r>
            <a:r>
              <a:rPr sz="2650" spc="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650" spc="1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companies</a:t>
            </a:r>
            <a:r>
              <a:rPr sz="265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100" dirty="0">
                <a:solidFill>
                  <a:srgbClr val="2D2D2D"/>
                </a:solidFill>
                <a:latin typeface="Times New Roman"/>
                <a:cs typeface="Times New Roman"/>
              </a:rPr>
              <a:t>oñen</a:t>
            </a:r>
            <a:r>
              <a:rPr sz="265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have</a:t>
            </a:r>
            <a:r>
              <a:rPr sz="265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vast</a:t>
            </a:r>
            <a:r>
              <a:rPr sz="2650" spc="1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55" dirty="0">
                <a:solidFill>
                  <a:srgbClr val="2D2D2D"/>
                </a:solidFill>
                <a:latin typeface="Times New Roman"/>
                <a:cs typeface="Times New Roman"/>
              </a:rPr>
              <a:t>amounts</a:t>
            </a:r>
            <a:r>
              <a:rPr sz="265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5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50" dirty="0">
                <a:solidFill>
                  <a:srgbClr val="2D2D2D"/>
                </a:solidFill>
                <a:latin typeface="Times New Roman"/>
                <a:cs typeface="Times New Roman"/>
              </a:rPr>
              <a:t>stored</a:t>
            </a:r>
            <a:r>
              <a:rPr sz="265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across</a:t>
            </a:r>
            <a:r>
              <a:rPr sz="265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multiple</a:t>
            </a:r>
            <a:r>
              <a:rPr sz="2650" spc="1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D2D2D"/>
                </a:solidFill>
                <a:latin typeface="Times New Roman"/>
                <a:cs typeface="Times New Roman"/>
              </a:rPr>
              <a:t>systems,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including</a:t>
            </a:r>
            <a:r>
              <a:rPr sz="260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customer</a:t>
            </a:r>
            <a:r>
              <a:rPr sz="2600" spc="2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2D2D2D"/>
                </a:solidFill>
                <a:latin typeface="Times New Roman"/>
                <a:cs typeface="Times New Roman"/>
              </a:rPr>
              <a:t>demographics,</a:t>
            </a:r>
            <a:r>
              <a:rPr sz="2600" spc="3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call</a:t>
            </a:r>
            <a:r>
              <a:rPr sz="26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logs,</a:t>
            </a:r>
            <a:r>
              <a:rPr sz="2600" spc="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usage</a:t>
            </a:r>
            <a:r>
              <a:rPr sz="26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2D2D2D"/>
                </a:solidFill>
                <a:latin typeface="Times New Roman"/>
                <a:cs typeface="Times New Roman"/>
              </a:rPr>
              <a:t>patterns,</a:t>
            </a:r>
            <a:r>
              <a:rPr sz="2600" spc="2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billing</a:t>
            </a:r>
            <a:r>
              <a:rPr sz="26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2D2D2D"/>
                </a:solidFill>
                <a:latin typeface="Times New Roman"/>
                <a:cs typeface="Times New Roman"/>
              </a:rPr>
              <a:t>information.</a:t>
            </a:r>
            <a:r>
              <a:rPr sz="2600" spc="2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Integrating</a:t>
            </a:r>
            <a:r>
              <a:rPr sz="2600" spc="2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cleansing</a:t>
            </a:r>
            <a:r>
              <a:rPr sz="26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this </a:t>
            </a:r>
            <a:r>
              <a:rPr sz="2600" spc="1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00" spc="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analysis</a:t>
            </a:r>
            <a:r>
              <a:rPr sz="2600" spc="1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600" spc="1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be</a:t>
            </a:r>
            <a:r>
              <a:rPr sz="260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challenging,</a:t>
            </a:r>
            <a:r>
              <a:rPr sz="2600" spc="2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1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2D2D2D"/>
                </a:solidFill>
                <a:latin typeface="Times New Roman"/>
                <a:cs typeface="Times New Roman"/>
              </a:rPr>
              <a:t>poor</a:t>
            </a:r>
            <a:r>
              <a:rPr sz="260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quality</a:t>
            </a:r>
            <a:r>
              <a:rPr sz="260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60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lead</a:t>
            </a:r>
            <a:r>
              <a:rPr sz="260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0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inaccurate</a:t>
            </a:r>
            <a:r>
              <a:rPr sz="2600" spc="2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predictions.</a:t>
            </a:r>
            <a:endParaRPr sz="2600">
              <a:latin typeface="Times New Roman"/>
              <a:cs typeface="Times New Roman"/>
            </a:endParaRPr>
          </a:p>
          <a:p>
            <a:pPr marL="284480" indent="-271780">
              <a:lnSpc>
                <a:spcPct val="100000"/>
              </a:lnSpc>
              <a:spcBef>
                <a:spcPts val="285"/>
              </a:spcBef>
              <a:buChar char="•"/>
              <a:tabLst>
                <a:tab pos="284480" algn="l"/>
              </a:tabLst>
            </a:pPr>
            <a:r>
              <a:rPr sz="2650" spc="254" dirty="0">
                <a:solidFill>
                  <a:srgbClr val="2D2D2D"/>
                </a:solidFill>
                <a:latin typeface="Times New Roman"/>
                <a:cs typeface="Times New Roman"/>
              </a:rPr>
              <a:t>Imbalanced</a:t>
            </a:r>
            <a:r>
              <a:rPr sz="2650" spc="2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225" dirty="0">
                <a:solidFill>
                  <a:srgbClr val="2D2D2D"/>
                </a:solidFill>
                <a:latin typeface="Times New Roman"/>
                <a:cs typeface="Times New Roman"/>
              </a:rPr>
              <a:t>Data:</a:t>
            </a:r>
            <a:r>
              <a:rPr sz="2650" spc="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650" spc="3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datasets</a:t>
            </a: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60" dirty="0">
                <a:solidFill>
                  <a:srgbClr val="2D2D2D"/>
                </a:solidFill>
                <a:latin typeface="Times New Roman"/>
                <a:cs typeface="Times New Roman"/>
              </a:rPr>
              <a:t>are </a:t>
            </a:r>
            <a:r>
              <a:rPr sz="2650" spc="100" dirty="0">
                <a:solidFill>
                  <a:srgbClr val="2D2D2D"/>
                </a:solidFill>
                <a:latin typeface="Times New Roman"/>
                <a:cs typeface="Times New Roman"/>
              </a:rPr>
              <a:t>oñen</a:t>
            </a:r>
            <a:r>
              <a:rPr sz="2650" spc="1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imbalanced,</a:t>
            </a:r>
            <a:r>
              <a:rPr sz="2650" spc="3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with</a:t>
            </a:r>
            <a:r>
              <a:rPr sz="2650" spc="20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a</a:t>
            </a:r>
            <a:r>
              <a:rPr sz="2650" spc="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small</a:t>
            </a:r>
            <a:r>
              <a:rPr sz="2650" spc="1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percentage</a:t>
            </a:r>
            <a:r>
              <a:rPr sz="2650" spc="2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650" spc="1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customers</a:t>
            </a:r>
            <a:r>
              <a:rPr sz="2650" spc="2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churning</a:t>
            </a:r>
            <a:r>
              <a:rPr sz="2650" spc="1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D2D2D"/>
                </a:solidFill>
                <a:latin typeface="Times New Roman"/>
                <a:cs typeface="Times New Roman"/>
              </a:rPr>
              <a:t>compared</a:t>
            </a:r>
            <a:endParaRPr sz="2650">
              <a:latin typeface="Times New Roman"/>
              <a:cs typeface="Times New Roman"/>
            </a:endParaRPr>
          </a:p>
          <a:p>
            <a:pPr marL="280670">
              <a:lnSpc>
                <a:spcPct val="100000"/>
              </a:lnSpc>
              <a:spcBef>
                <a:spcPts val="325"/>
              </a:spcBef>
            </a:pP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00" spc="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those</a:t>
            </a:r>
            <a:r>
              <a:rPr sz="2600" spc="1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who</a:t>
            </a:r>
            <a:r>
              <a:rPr sz="260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2D2D2D"/>
                </a:solidFill>
                <a:latin typeface="Times New Roman"/>
                <a:cs typeface="Times New Roman"/>
              </a:rPr>
              <a:t>remain.</a:t>
            </a:r>
            <a:r>
              <a:rPr sz="2600" spc="1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Imbalanced</a:t>
            </a:r>
            <a:r>
              <a:rPr sz="2600" spc="3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0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00" spc="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bias</a:t>
            </a:r>
            <a:r>
              <a:rPr sz="260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predictive</a:t>
            </a:r>
            <a:r>
              <a:rPr sz="2600" spc="2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models</a:t>
            </a:r>
            <a:r>
              <a:rPr sz="260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lead</a:t>
            </a:r>
            <a:r>
              <a:rPr sz="2600" spc="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00" spc="-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D2D2D"/>
                </a:solidFill>
                <a:latin typeface="Times New Roman"/>
                <a:cs typeface="Times New Roman"/>
              </a:rPr>
              <a:t>inaccurate</a:t>
            </a:r>
            <a:r>
              <a:rPr sz="2600" spc="1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6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predictions.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har char="•"/>
              <a:tabLst>
                <a:tab pos="287020" algn="l"/>
              </a:tabLst>
            </a:pP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Dynamic</a:t>
            </a:r>
            <a:r>
              <a:rPr sz="2650" spc="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240" dirty="0">
                <a:solidFill>
                  <a:srgbClr val="2D2D2D"/>
                </a:solidFill>
                <a:latin typeface="Times New Roman"/>
                <a:cs typeface="Times New Roman"/>
              </a:rPr>
              <a:t>Customer</a:t>
            </a:r>
            <a:r>
              <a:rPr sz="2650" spc="3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200" dirty="0">
                <a:solidFill>
                  <a:srgbClr val="2D2D2D"/>
                </a:solidFill>
                <a:latin typeface="Times New Roman"/>
                <a:cs typeface="Times New Roman"/>
              </a:rPr>
              <a:t>Behavior:</a:t>
            </a:r>
            <a:r>
              <a:rPr sz="2650" spc="16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Customer</a:t>
            </a: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behavior</a:t>
            </a:r>
            <a:r>
              <a:rPr sz="2650" spc="2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50" spc="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preferences</a:t>
            </a:r>
            <a:r>
              <a:rPr sz="2650" spc="1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D2D2D"/>
                </a:solidFill>
                <a:latin typeface="Times New Roman"/>
                <a:cs typeface="Times New Roman"/>
              </a:rPr>
              <a:t>evolve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over</a:t>
            </a:r>
            <a:r>
              <a:rPr sz="26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time,</a:t>
            </a:r>
            <a:r>
              <a:rPr sz="26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making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it</a:t>
            </a:r>
            <a:r>
              <a:rPr sz="2650" spc="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challenging</a:t>
            </a:r>
            <a:r>
              <a:rPr sz="2650" spc="2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50" spc="-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-10" dirty="0">
                <a:solidFill>
                  <a:srgbClr val="2D2D2D"/>
                </a:solidFill>
                <a:latin typeface="Times New Roman"/>
                <a:cs typeface="Times New Roman"/>
              </a:rPr>
              <a:t>build</a:t>
            </a:r>
            <a:endParaRPr sz="2650">
              <a:latin typeface="Times New Roman"/>
              <a:cs typeface="Times New Roman"/>
            </a:endParaRPr>
          </a:p>
          <a:p>
            <a:pPr marL="284480">
              <a:lnSpc>
                <a:spcPct val="100000"/>
              </a:lnSpc>
              <a:spcBef>
                <a:spcPts val="325"/>
              </a:spcBef>
            </a:pP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accurate</a:t>
            </a:r>
            <a:r>
              <a:rPr sz="2600" spc="2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predictive</a:t>
            </a:r>
            <a:r>
              <a:rPr sz="2600" spc="3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models</a:t>
            </a:r>
            <a:r>
              <a:rPr sz="260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that</a:t>
            </a:r>
            <a:r>
              <a:rPr sz="2600" spc="1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5" dirty="0">
                <a:solidFill>
                  <a:srgbClr val="2D2D2D"/>
                </a:solidFill>
                <a:latin typeface="Times New Roman"/>
                <a:cs typeface="Times New Roman"/>
              </a:rPr>
              <a:t>adapt</a:t>
            </a:r>
            <a:r>
              <a:rPr sz="2600" spc="1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changing</a:t>
            </a:r>
            <a:r>
              <a:rPr sz="2600" spc="2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5" dirty="0">
                <a:solidFill>
                  <a:srgbClr val="2D2D2D"/>
                </a:solidFill>
                <a:latin typeface="Times New Roman"/>
                <a:cs typeface="Times New Roman"/>
              </a:rPr>
              <a:t>patterns</a:t>
            </a:r>
            <a:r>
              <a:rPr sz="26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trends.</a:t>
            </a:r>
            <a:endParaRPr sz="2600">
              <a:latin typeface="Times New Roman"/>
              <a:cs typeface="Times New Roman"/>
            </a:endParaRPr>
          </a:p>
          <a:p>
            <a:pPr marL="271780" indent="-259079">
              <a:lnSpc>
                <a:spcPct val="100000"/>
              </a:lnSpc>
              <a:spcBef>
                <a:spcPts val="285"/>
              </a:spcBef>
              <a:buChar char="•"/>
              <a:tabLst>
                <a:tab pos="271780" algn="l"/>
              </a:tabLst>
            </a:pPr>
            <a:r>
              <a:rPr sz="2650" spc="175" dirty="0">
                <a:solidFill>
                  <a:srgbClr val="2D2D2D"/>
                </a:solidFill>
                <a:latin typeface="Times New Roman"/>
                <a:cs typeface="Times New Roman"/>
              </a:rPr>
              <a:t>Scalability:</a:t>
            </a:r>
            <a:r>
              <a:rPr sz="2650" spc="8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Telecom</a:t>
            </a:r>
            <a:r>
              <a:rPr sz="2650" spc="20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companies</a:t>
            </a:r>
            <a:r>
              <a:rPr sz="2650" spc="2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serve</a:t>
            </a:r>
            <a:r>
              <a:rPr sz="2650" spc="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large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customer</a:t>
            </a:r>
            <a:r>
              <a:rPr sz="2650" spc="24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bases,</a:t>
            </a:r>
            <a:r>
              <a:rPr sz="26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50" spc="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6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650" spc="2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prediction</a:t>
            </a:r>
            <a:r>
              <a:rPr sz="2650" spc="3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systems</a:t>
            </a:r>
            <a:r>
              <a:rPr sz="2650" spc="2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must</a:t>
            </a:r>
            <a:r>
              <a:rPr sz="26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be</a:t>
            </a:r>
            <a:r>
              <a:rPr sz="2650" spc="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scalable</a:t>
            </a:r>
            <a:r>
              <a:rPr sz="2650" spc="1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7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55" dirty="0">
                <a:solidFill>
                  <a:srgbClr val="2D2D2D"/>
                </a:solidFill>
                <a:latin typeface="Times New Roman"/>
                <a:cs typeface="Times New Roman"/>
              </a:rPr>
              <a:t>handle</a:t>
            </a:r>
            <a:endParaRPr sz="2650">
              <a:latin typeface="Times New Roman"/>
              <a:cs typeface="Times New Roman"/>
            </a:endParaRPr>
          </a:p>
          <a:p>
            <a:pPr marL="290195">
              <a:lnSpc>
                <a:spcPct val="100000"/>
              </a:lnSpc>
              <a:spcBef>
                <a:spcPts val="325"/>
              </a:spcBef>
            </a:pP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massive</a:t>
            </a:r>
            <a:r>
              <a:rPr sz="260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volumes</a:t>
            </a:r>
            <a:r>
              <a:rPr sz="260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of</a:t>
            </a:r>
            <a:r>
              <a:rPr sz="2600" spc="114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00" spc="1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13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real-</a:t>
            </a:r>
            <a:r>
              <a:rPr sz="2600" spc="65" dirty="0">
                <a:solidFill>
                  <a:srgbClr val="2D2D2D"/>
                </a:solidFill>
                <a:latin typeface="Times New Roman"/>
                <a:cs typeface="Times New Roman"/>
              </a:rPr>
              <a:t>time</a:t>
            </a:r>
            <a:r>
              <a:rPr sz="2600" spc="20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predictions.</a:t>
            </a:r>
            <a:endParaRPr sz="2600">
              <a:latin typeface="Times New Roman"/>
              <a:cs typeface="Times New Roman"/>
            </a:endParaRPr>
          </a:p>
          <a:p>
            <a:pPr marL="287020" indent="-274320">
              <a:lnSpc>
                <a:spcPct val="100000"/>
              </a:lnSpc>
              <a:spcBef>
                <a:spcPts val="265"/>
              </a:spcBef>
              <a:buChar char="•"/>
              <a:tabLst>
                <a:tab pos="287020" algn="l"/>
              </a:tabLst>
            </a:pPr>
            <a:r>
              <a:rPr sz="2650" spc="165" dirty="0">
                <a:solidFill>
                  <a:srgbClr val="2D2D2D"/>
                </a:solidFill>
                <a:latin typeface="Times New Roman"/>
                <a:cs typeface="Times New Roman"/>
              </a:rPr>
              <a:t>Real-</a:t>
            </a:r>
            <a:r>
              <a:rPr sz="2650" spc="204" dirty="0">
                <a:solidFill>
                  <a:srgbClr val="2D2D2D"/>
                </a:solidFill>
                <a:latin typeface="Times New Roman"/>
                <a:cs typeface="Times New Roman"/>
              </a:rPr>
              <a:t>Time</a:t>
            </a:r>
            <a:r>
              <a:rPr sz="2650" spc="41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225" dirty="0">
                <a:solidFill>
                  <a:srgbClr val="2D2D2D"/>
                </a:solidFill>
                <a:latin typeface="Times New Roman"/>
                <a:cs typeface="Times New Roman"/>
              </a:rPr>
              <a:t>Prediction:</a:t>
            </a:r>
            <a:r>
              <a:rPr sz="2650" spc="2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Implementing</a:t>
            </a:r>
            <a:r>
              <a:rPr sz="2650" spc="42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real-time</a:t>
            </a: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6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650" spc="3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prediction</a:t>
            </a:r>
            <a:r>
              <a:rPr sz="2650" spc="3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systems</a:t>
            </a:r>
            <a:r>
              <a:rPr sz="2650" spc="17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that</a:t>
            </a:r>
            <a:r>
              <a:rPr sz="2650" spc="15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can</a:t>
            </a:r>
            <a:r>
              <a:rPr sz="2650" spc="229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provide</a:t>
            </a:r>
            <a:r>
              <a:rPr sz="2650" spc="19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timely</a:t>
            </a:r>
            <a:r>
              <a:rPr sz="2650" spc="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2D2D2D"/>
                </a:solidFill>
                <a:latin typeface="Times New Roman"/>
                <a:cs typeface="Times New Roman"/>
              </a:rPr>
              <a:t>interventions</a:t>
            </a:r>
            <a:r>
              <a:rPr sz="2650" spc="31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50" spc="45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endParaRPr sz="2650">
              <a:latin typeface="Times New Roman"/>
              <a:cs typeface="Times New Roman"/>
            </a:endParaRPr>
          </a:p>
          <a:p>
            <a:pPr marL="287655">
              <a:lnSpc>
                <a:spcPct val="100000"/>
              </a:lnSpc>
              <a:spcBef>
                <a:spcPts val="325"/>
              </a:spcBef>
            </a:pP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prevent</a:t>
            </a:r>
            <a:r>
              <a:rPr sz="260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churn</a:t>
            </a:r>
            <a:r>
              <a:rPr sz="2600" spc="17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is</a:t>
            </a:r>
            <a:r>
              <a:rPr sz="2600" spc="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challenging</a:t>
            </a:r>
            <a:r>
              <a:rPr sz="2600" spc="26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5" dirty="0">
                <a:solidFill>
                  <a:srgbClr val="2D2D2D"/>
                </a:solidFill>
                <a:latin typeface="Times New Roman"/>
                <a:cs typeface="Times New Roman"/>
              </a:rPr>
              <a:t>due</a:t>
            </a:r>
            <a:r>
              <a:rPr sz="2600" spc="3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to</a:t>
            </a:r>
            <a:r>
              <a:rPr sz="2600" spc="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00" dirty="0">
                <a:solidFill>
                  <a:srgbClr val="2D2D2D"/>
                </a:solidFill>
                <a:latin typeface="Times New Roman"/>
                <a:cs typeface="Times New Roman"/>
              </a:rPr>
              <a:t>the</a:t>
            </a:r>
            <a:r>
              <a:rPr sz="2600" spc="14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need </a:t>
            </a:r>
            <a:r>
              <a:rPr sz="2600" spc="50" dirty="0">
                <a:solidFill>
                  <a:srgbClr val="2D2D2D"/>
                </a:solidFill>
                <a:latin typeface="Times New Roman"/>
                <a:cs typeface="Times New Roman"/>
              </a:rPr>
              <a:t>for</a:t>
            </a:r>
            <a:r>
              <a:rPr sz="2600" spc="-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fast</a:t>
            </a:r>
            <a:r>
              <a:rPr sz="2600" spc="10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data</a:t>
            </a:r>
            <a:r>
              <a:rPr sz="2600" spc="185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D2D2D"/>
                </a:solidFill>
                <a:latin typeface="Times New Roman"/>
                <a:cs typeface="Times New Roman"/>
              </a:rPr>
              <a:t>processing</a:t>
            </a:r>
            <a:r>
              <a:rPr sz="2600" spc="22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D2D2D"/>
                </a:solidFill>
                <a:latin typeface="Times New Roman"/>
                <a:cs typeface="Times New Roman"/>
              </a:rPr>
              <a:t>and</a:t>
            </a:r>
            <a:r>
              <a:rPr sz="2600" spc="90" dirty="0">
                <a:solidFill>
                  <a:srgbClr val="2D2D2D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D2D2D"/>
                </a:solidFill>
                <a:latin typeface="Times New Roman"/>
                <a:cs typeface="Times New Roman"/>
              </a:rPr>
              <a:t>decision-making.</a:t>
            </a:r>
            <a:endParaRPr sz="2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4480560" cy="10283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59" y="2194560"/>
            <a:ext cx="585215" cy="73761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4159" y="2383535"/>
            <a:ext cx="963168" cy="55778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0480" y="2383535"/>
            <a:ext cx="548640" cy="55778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299192" y="2383535"/>
            <a:ext cx="512064" cy="548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05743" y="2383535"/>
            <a:ext cx="542544" cy="7680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8359" y="938783"/>
            <a:ext cx="630936" cy="737616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38543" y="1127760"/>
            <a:ext cx="499872" cy="5577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0711" y="972311"/>
            <a:ext cx="365759" cy="704087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1816" y="1127760"/>
            <a:ext cx="496824" cy="55778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55735" y="926591"/>
            <a:ext cx="694944" cy="7589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51264" y="938783"/>
            <a:ext cx="158496" cy="737616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16440" y="1127760"/>
            <a:ext cx="554735" cy="5577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244328" y="1127760"/>
            <a:ext cx="496824" cy="55778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63071" y="1127760"/>
            <a:ext cx="515112" cy="5486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786616" y="1127760"/>
            <a:ext cx="512064" cy="5486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393168" y="1127760"/>
            <a:ext cx="542544" cy="768096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322808" y="926591"/>
            <a:ext cx="676655" cy="7589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337791" y="938783"/>
            <a:ext cx="585215" cy="737616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062960" y="1301496"/>
            <a:ext cx="362711" cy="14630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852159" y="10067543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2159" y="8305800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159" y="6544056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2159" y="4782311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15591" y="1807971"/>
            <a:ext cx="2012314" cy="1366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800" spc="-20" dirty="0">
                <a:solidFill>
                  <a:srgbClr val="A10C1F"/>
                </a:solidFill>
                <a:latin typeface="Arial MT"/>
                <a:cs typeface="Arial MT"/>
              </a:rPr>
              <a:t>essi</a:t>
            </a:r>
            <a:endParaRPr sz="88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61385" y="778256"/>
            <a:ext cx="230504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0" dirty="0">
                <a:solidFill>
                  <a:srgbClr val="A10C1F"/>
                </a:solidFill>
                <a:latin typeface="Calibri"/>
                <a:cs typeface="Calibri"/>
              </a:rPr>
              <a:t>m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049341" y="3648090"/>
            <a:ext cx="10621010" cy="620395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0"/>
              </a:spcBef>
              <a:tabLst>
                <a:tab pos="6718300" algn="l"/>
              </a:tabLst>
            </a:pPr>
            <a:r>
              <a:rPr sz="2750" spc="160" dirty="0">
                <a:solidFill>
                  <a:srgbClr val="2F2F2F"/>
                </a:solidFill>
                <a:latin typeface="Times New Roman"/>
                <a:cs typeface="Times New Roman"/>
              </a:rPr>
              <a:t>Convert</a:t>
            </a:r>
            <a:r>
              <a:rPr sz="2750" spc="1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90" dirty="0">
                <a:solidFill>
                  <a:srgbClr val="2F2F2F"/>
                </a:solidFill>
                <a:latin typeface="Times New Roman"/>
                <a:cs typeface="Times New Roman"/>
              </a:rPr>
              <a:t>datatypes</a:t>
            </a:r>
            <a:r>
              <a:rPr sz="2750" spc="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90" dirty="0">
                <a:solidFill>
                  <a:srgbClr val="2F2F2F"/>
                </a:solidFill>
                <a:latin typeface="Times New Roman"/>
                <a:cs typeface="Times New Roman"/>
              </a:rPr>
              <a:t>of</a:t>
            </a:r>
            <a:r>
              <a:rPr sz="2750" spc="-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80" dirty="0">
                <a:solidFill>
                  <a:srgbClr val="2F2F2F"/>
                </a:solidFill>
                <a:latin typeface="Times New Roman"/>
                <a:cs typeface="Times New Roman"/>
              </a:rPr>
              <a:t>variables</a:t>
            </a:r>
            <a:r>
              <a:rPr sz="275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70" dirty="0">
                <a:solidFill>
                  <a:srgbClr val="2F2F2F"/>
                </a:solidFill>
                <a:latin typeface="Times New Roman"/>
                <a:cs typeface="Times New Roman"/>
              </a:rPr>
              <a:t>which</a:t>
            </a:r>
            <a:r>
              <a:rPr sz="2750" spc="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14" dirty="0">
                <a:solidFill>
                  <a:srgbClr val="2F2F2F"/>
                </a:solidFill>
                <a:latin typeface="Times New Roman"/>
                <a:cs typeface="Times New Roman"/>
              </a:rPr>
              <a:t>are</a:t>
            </a:r>
            <a:r>
              <a:rPr sz="275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2750" spc="45" dirty="0">
                <a:solidFill>
                  <a:srgbClr val="2F2F2F"/>
                </a:solidFill>
                <a:latin typeface="Times New Roman"/>
                <a:cs typeface="Times New Roman"/>
              </a:rPr>
              <a:t>misclassiVned.</a:t>
            </a:r>
            <a:endParaRPr sz="2750">
              <a:latin typeface="Times New Roman"/>
              <a:cs typeface="Times New Roman"/>
            </a:endParaRPr>
          </a:p>
          <a:p>
            <a:pPr marL="628650" indent="-347345">
              <a:lnSpc>
                <a:spcPct val="100000"/>
              </a:lnSpc>
              <a:spcBef>
                <a:spcPts val="260"/>
              </a:spcBef>
              <a:buChar char="•"/>
              <a:tabLst>
                <a:tab pos="628650" algn="l"/>
              </a:tabLst>
            </a:pPr>
            <a:r>
              <a:rPr sz="2600" spc="80" dirty="0">
                <a:solidFill>
                  <a:srgbClr val="2F2F2F"/>
                </a:solidFill>
                <a:latin typeface="Times New Roman"/>
                <a:cs typeface="Times New Roman"/>
              </a:rPr>
              <a:t>ensures</a:t>
            </a:r>
            <a:r>
              <a:rPr sz="2600" spc="1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A10C1F"/>
                </a:solidFill>
                <a:latin typeface="Times New Roman"/>
                <a:cs typeface="Times New Roman"/>
              </a:rPr>
              <a:t>accurate</a:t>
            </a:r>
            <a:r>
              <a:rPr sz="2600" spc="18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analysis</a:t>
            </a:r>
            <a:r>
              <a:rPr sz="2600" spc="13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eNicient</a:t>
            </a:r>
            <a:r>
              <a:rPr sz="2600" spc="26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2F2F2F"/>
                </a:solidFill>
                <a:latin typeface="Times New Roman"/>
                <a:cs typeface="Times New Roman"/>
              </a:rPr>
              <a:t>processing.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95"/>
              </a:spcBef>
              <a:buClr>
                <a:srgbClr val="2F2F2F"/>
              </a:buClr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sz="2750" spc="155" dirty="0">
                <a:solidFill>
                  <a:srgbClr val="2F2F2F"/>
                </a:solidFill>
                <a:latin typeface="Times New Roman"/>
                <a:cs typeface="Times New Roman"/>
              </a:rPr>
              <a:t>Removing</a:t>
            </a:r>
            <a:r>
              <a:rPr sz="2750" spc="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85" dirty="0">
                <a:solidFill>
                  <a:srgbClr val="2F2F2F"/>
                </a:solidFill>
                <a:latin typeface="Times New Roman"/>
                <a:cs typeface="Times New Roman"/>
              </a:rPr>
              <a:t>duplicate</a:t>
            </a:r>
            <a:r>
              <a:rPr sz="2750" spc="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95" dirty="0">
                <a:solidFill>
                  <a:srgbClr val="2F2F2F"/>
                </a:solidFill>
                <a:latin typeface="Times New Roman"/>
                <a:cs typeface="Times New Roman"/>
              </a:rPr>
              <a:t>records.</a:t>
            </a:r>
            <a:endParaRPr sz="2750">
              <a:latin typeface="Times New Roman"/>
              <a:cs typeface="Times New Roman"/>
            </a:endParaRPr>
          </a:p>
          <a:p>
            <a:pPr marL="628650" indent="-347345">
              <a:lnSpc>
                <a:spcPct val="100000"/>
              </a:lnSpc>
              <a:spcBef>
                <a:spcPts val="284"/>
              </a:spcBef>
              <a:buChar char="•"/>
              <a:tabLst>
                <a:tab pos="628650" algn="l"/>
              </a:tabLst>
            </a:pPr>
            <a:r>
              <a:rPr sz="2600" spc="95" dirty="0">
                <a:solidFill>
                  <a:srgbClr val="2F2F2F"/>
                </a:solidFill>
                <a:latin typeface="Times New Roman"/>
                <a:cs typeface="Times New Roman"/>
              </a:rPr>
              <a:t>ensure</a:t>
            </a:r>
            <a:r>
              <a:rPr sz="26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accuracy,</a:t>
            </a:r>
            <a:r>
              <a:rPr sz="2600" spc="3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A10C1F"/>
                </a:solidFill>
                <a:latin typeface="Times New Roman"/>
                <a:cs typeface="Times New Roman"/>
              </a:rPr>
              <a:t>maintain</a:t>
            </a:r>
            <a:r>
              <a:rPr sz="2600" spc="23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integrity,</a:t>
            </a:r>
            <a:r>
              <a:rPr sz="2600" spc="204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optimize</a:t>
            </a:r>
            <a:r>
              <a:rPr sz="2600" spc="20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eNiciency</a:t>
            </a:r>
            <a:r>
              <a:rPr sz="2600" spc="18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F2F2F"/>
                </a:solidFill>
                <a:latin typeface="Times New Roman"/>
                <a:cs typeface="Times New Roman"/>
              </a:rPr>
              <a:t>in</a:t>
            </a:r>
            <a:r>
              <a:rPr sz="26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F2F2F"/>
                </a:solidFill>
                <a:latin typeface="Times New Roman"/>
                <a:cs typeface="Times New Roman"/>
              </a:rPr>
              <a:t>data</a:t>
            </a:r>
            <a:endParaRPr sz="2600">
              <a:latin typeface="Times New Roman"/>
              <a:cs typeface="Times New Roman"/>
            </a:endParaRPr>
          </a:p>
          <a:p>
            <a:pPr marL="561975">
              <a:lnSpc>
                <a:spcPct val="100000"/>
              </a:lnSpc>
              <a:spcBef>
                <a:spcPts val="360"/>
              </a:spcBef>
            </a:pPr>
            <a:r>
              <a:rPr sz="2550" spc="85" dirty="0">
                <a:solidFill>
                  <a:srgbClr val="2F2F2F"/>
                </a:solidFill>
                <a:latin typeface="Times New Roman"/>
                <a:cs typeface="Times New Roman"/>
              </a:rPr>
              <a:t>management</a:t>
            </a:r>
            <a:r>
              <a:rPr sz="2550" spc="2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550" spc="85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550" spc="1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550" spc="-10" dirty="0">
                <a:solidFill>
                  <a:srgbClr val="2F2F2F"/>
                </a:solidFill>
                <a:latin typeface="Times New Roman"/>
                <a:cs typeface="Times New Roman"/>
              </a:rPr>
              <a:t>analysis.</a:t>
            </a:r>
            <a:endParaRPr sz="2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790"/>
              </a:spcBef>
            </a:pPr>
            <a:endParaRPr sz="255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</a:pPr>
            <a:r>
              <a:rPr sz="2750" spc="155" dirty="0">
                <a:solidFill>
                  <a:srgbClr val="2F2F2F"/>
                </a:solidFill>
                <a:latin typeface="Times New Roman"/>
                <a:cs typeface="Times New Roman"/>
              </a:rPr>
              <a:t>Removing</a:t>
            </a:r>
            <a:r>
              <a:rPr sz="2750" spc="1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220" dirty="0">
                <a:solidFill>
                  <a:srgbClr val="2F2F2F"/>
                </a:solidFill>
                <a:latin typeface="Times New Roman"/>
                <a:cs typeface="Times New Roman"/>
              </a:rPr>
              <a:t>unique</a:t>
            </a:r>
            <a:r>
              <a:rPr sz="2750" spc="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70" dirty="0">
                <a:solidFill>
                  <a:srgbClr val="2F2F2F"/>
                </a:solidFill>
                <a:latin typeface="Times New Roman"/>
                <a:cs typeface="Times New Roman"/>
              </a:rPr>
              <a:t>value</a:t>
            </a:r>
            <a:r>
              <a:rPr sz="2750" spc="-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70" dirty="0">
                <a:solidFill>
                  <a:srgbClr val="2F2F2F"/>
                </a:solidFill>
                <a:latin typeface="Times New Roman"/>
                <a:cs typeface="Times New Roman"/>
              </a:rPr>
              <a:t>variables.</a:t>
            </a:r>
            <a:endParaRPr sz="2750">
              <a:latin typeface="Times New Roman"/>
              <a:cs typeface="Times New Roman"/>
            </a:endParaRPr>
          </a:p>
          <a:p>
            <a:pPr marL="561975" marR="1249045" indent="-280670">
              <a:lnSpc>
                <a:spcPts val="3429"/>
              </a:lnSpc>
              <a:spcBef>
                <a:spcPts val="165"/>
              </a:spcBef>
              <a:buChar char="•"/>
              <a:tabLst>
                <a:tab pos="561975" algn="l"/>
                <a:tab pos="638810" algn="l"/>
              </a:tabLst>
            </a:pP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	necessary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600" spc="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avoid</a:t>
            </a:r>
            <a:r>
              <a:rPr sz="2600" spc="19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2F2F2F"/>
                </a:solidFill>
                <a:latin typeface="Times New Roman"/>
                <a:cs typeface="Times New Roman"/>
              </a:rPr>
              <a:t>redundancy,</a:t>
            </a:r>
            <a:r>
              <a:rPr sz="2600" spc="1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A10C1F"/>
                </a:solidFill>
                <a:latin typeface="Times New Roman"/>
                <a:cs typeface="Times New Roman"/>
              </a:rPr>
              <a:t>improve</a:t>
            </a:r>
            <a:r>
              <a:rPr sz="2600" spc="114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eNiciency,</a:t>
            </a:r>
            <a:r>
              <a:rPr sz="2600" spc="229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5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A10C1F"/>
                </a:solidFill>
                <a:latin typeface="Times New Roman"/>
                <a:cs typeface="Times New Roman"/>
              </a:rPr>
              <a:t>ensure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meaningful</a:t>
            </a:r>
            <a:r>
              <a:rPr sz="2600" spc="63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2F2F2F"/>
                </a:solidFill>
                <a:latin typeface="Times New Roman"/>
                <a:cs typeface="Times New Roman"/>
              </a:rPr>
              <a:t>analysis.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30"/>
              </a:spcBef>
              <a:buClr>
                <a:srgbClr val="2F2F2F"/>
              </a:buClr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9050">
              <a:lnSpc>
                <a:spcPct val="100000"/>
              </a:lnSpc>
              <a:spcBef>
                <a:spcPts val="5"/>
              </a:spcBef>
            </a:pPr>
            <a:r>
              <a:rPr sz="2700" spc="180" dirty="0">
                <a:solidFill>
                  <a:srgbClr val="2F2F2F"/>
                </a:solidFill>
                <a:latin typeface="Times New Roman"/>
                <a:cs typeface="Times New Roman"/>
              </a:rPr>
              <a:t>Removing</a:t>
            </a:r>
            <a:r>
              <a:rPr sz="2700" spc="1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200" dirty="0">
                <a:solidFill>
                  <a:srgbClr val="2F2F2F"/>
                </a:solidFill>
                <a:latin typeface="Times New Roman"/>
                <a:cs typeface="Times New Roman"/>
              </a:rPr>
              <a:t>Zero</a:t>
            </a:r>
            <a:r>
              <a:rPr sz="27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210" dirty="0">
                <a:solidFill>
                  <a:srgbClr val="2F2F2F"/>
                </a:solidFill>
                <a:latin typeface="Times New Roman"/>
                <a:cs typeface="Times New Roman"/>
              </a:rPr>
              <a:t>variance</a:t>
            </a:r>
            <a:r>
              <a:rPr sz="27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185" dirty="0">
                <a:solidFill>
                  <a:srgbClr val="2F2F2F"/>
                </a:solidFill>
                <a:latin typeface="Times New Roman"/>
                <a:cs typeface="Times New Roman"/>
              </a:rPr>
              <a:t>variables.</a:t>
            </a:r>
            <a:endParaRPr sz="2700">
              <a:latin typeface="Times New Roman"/>
              <a:cs typeface="Times New Roman"/>
            </a:endParaRPr>
          </a:p>
          <a:p>
            <a:pPr marL="638810" indent="-357505">
              <a:lnSpc>
                <a:spcPct val="100000"/>
              </a:lnSpc>
              <a:spcBef>
                <a:spcPts val="290"/>
              </a:spcBef>
              <a:buChar char="•"/>
              <a:tabLst>
                <a:tab pos="638810" algn="l"/>
              </a:tabLst>
            </a:pP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necessary</a:t>
            </a:r>
            <a:r>
              <a:rPr sz="2600" spc="2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600" spc="4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eliminate</a:t>
            </a:r>
            <a:r>
              <a:rPr sz="2600" spc="38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95" dirty="0">
                <a:solidFill>
                  <a:srgbClr val="A10C1F"/>
                </a:solidFill>
                <a:latin typeface="Times New Roman"/>
                <a:cs typeface="Times New Roman"/>
              </a:rPr>
              <a:t>redundant</a:t>
            </a:r>
            <a:r>
              <a:rPr sz="2600" spc="33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2F2F2F"/>
                </a:solidFill>
                <a:latin typeface="Times New Roman"/>
                <a:cs typeface="Times New Roman"/>
              </a:rPr>
              <a:t>information,</a:t>
            </a:r>
            <a:r>
              <a:rPr sz="2600" spc="3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A10C1F"/>
                </a:solidFill>
                <a:latin typeface="Times New Roman"/>
                <a:cs typeface="Times New Roman"/>
              </a:rPr>
              <a:t>improve</a:t>
            </a:r>
            <a:r>
              <a:rPr sz="2600" spc="29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model</a:t>
            </a:r>
            <a:r>
              <a:rPr sz="2600" spc="24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2F2F2F"/>
                </a:solidFill>
                <a:latin typeface="Times New Roman"/>
                <a:cs typeface="Times New Roman"/>
              </a:rPr>
              <a:t>stability,</a:t>
            </a:r>
            <a:endParaRPr sz="2600">
              <a:latin typeface="Times New Roman"/>
              <a:cs typeface="Times New Roman"/>
            </a:endParaRPr>
          </a:p>
          <a:p>
            <a:pPr marL="555625">
              <a:lnSpc>
                <a:spcPct val="100000"/>
              </a:lnSpc>
              <a:spcBef>
                <a:spcPts val="285"/>
              </a:spcBef>
            </a:pPr>
            <a:r>
              <a:rPr sz="2650" spc="85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50" spc="-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50" dirty="0">
                <a:solidFill>
                  <a:srgbClr val="A10C1F"/>
                </a:solidFill>
                <a:latin typeface="Times New Roman"/>
                <a:cs typeface="Times New Roman"/>
              </a:rPr>
              <a:t>simplify</a:t>
            </a:r>
            <a:r>
              <a:rPr sz="2650" spc="-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50" spc="65" dirty="0">
                <a:solidFill>
                  <a:srgbClr val="2F2F2F"/>
                </a:solidFill>
                <a:latin typeface="Times New Roman"/>
                <a:cs typeface="Times New Roman"/>
              </a:rPr>
              <a:t>interpretation.</a:t>
            </a:r>
            <a:endParaRPr sz="2650">
              <a:latin typeface="Times New Roman"/>
              <a:cs typeface="Times New Roman"/>
            </a:endParaRPr>
          </a:p>
        </p:txBody>
      </p:sp>
      <p:sp>
        <p:nvSpPr>
          <p:cNvPr id="29" name="object 29"/>
          <p:cNvSpPr txBox="1">
            <a:spLocks noGrp="1"/>
          </p:cNvSpPr>
          <p:nvPr>
            <p:ph type="title"/>
          </p:nvPr>
        </p:nvSpPr>
        <p:spPr>
          <a:xfrm>
            <a:off x="15000427" y="495300"/>
            <a:ext cx="1012825" cy="1427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200" spc="250" dirty="0">
                <a:solidFill>
                  <a:srgbClr val="A10C1F"/>
                </a:solidFill>
              </a:rPr>
              <a:t>re</a:t>
            </a:r>
            <a:endParaRPr sz="9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047"/>
            <a:ext cx="4480560" cy="1028395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59" y="2054351"/>
            <a:ext cx="585215" cy="74066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17207" y="2246376"/>
            <a:ext cx="966216" cy="56083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656576" y="2246376"/>
            <a:ext cx="551687" cy="56083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14431" y="2246376"/>
            <a:ext cx="515112" cy="54864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27080" y="2246376"/>
            <a:ext cx="542544" cy="77114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928359" y="795527"/>
            <a:ext cx="633984" cy="74066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641592" y="987552"/>
            <a:ext cx="499872" cy="557783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226807" y="829055"/>
            <a:ext cx="365759" cy="70713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77911" y="987552"/>
            <a:ext cx="499872" cy="557783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564880" y="786383"/>
            <a:ext cx="697992" cy="758951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363456" y="795527"/>
            <a:ext cx="158496" cy="74066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628631" y="987552"/>
            <a:ext cx="557783" cy="55778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259568" y="978408"/>
            <a:ext cx="505968" cy="569976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881359" y="987552"/>
            <a:ext cx="518159" cy="54864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1807952" y="987552"/>
            <a:ext cx="515111" cy="54864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2417552" y="987552"/>
            <a:ext cx="545592" cy="77114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3350239" y="786383"/>
            <a:ext cx="679703" cy="758951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4368271" y="795527"/>
            <a:ext cx="585215" cy="74066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6099536" y="1161288"/>
            <a:ext cx="365759" cy="146303"/>
          </a:xfrm>
          <a:prstGeom prst="rect">
            <a:avLst/>
          </a:prstGeom>
        </p:spPr>
      </p:pic>
      <p:sp>
        <p:nvSpPr>
          <p:cNvPr id="22" name="object 22"/>
          <p:cNvSpPr/>
          <p:nvPr/>
        </p:nvSpPr>
        <p:spPr>
          <a:xfrm>
            <a:off x="5852159" y="9991343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852159" y="8549640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52159" y="6647688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52159" y="4852415"/>
            <a:ext cx="11409045" cy="0"/>
          </a:xfrm>
          <a:custGeom>
            <a:avLst/>
            <a:gdLst/>
            <a:ahLst/>
            <a:cxnLst/>
            <a:rect l="l" t="t" r="r" b="b"/>
            <a:pathLst>
              <a:path w="11409044">
                <a:moveTo>
                  <a:pt x="0" y="0"/>
                </a:moveTo>
                <a:lnTo>
                  <a:pt x="11408664" y="0"/>
                </a:lnTo>
              </a:path>
            </a:pathLst>
          </a:custGeom>
          <a:ln w="12192">
            <a:solidFill>
              <a:srgbClr val="2D2D2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8221222" y="1661159"/>
            <a:ext cx="2014855" cy="1381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900" spc="-35" dirty="0">
                <a:solidFill>
                  <a:srgbClr val="A10C1F"/>
                </a:solidFill>
                <a:latin typeface="Arial MT"/>
                <a:cs typeface="Arial MT"/>
              </a:rPr>
              <a:t>essi</a:t>
            </a:r>
            <a:endParaRPr sz="8900">
              <a:latin typeface="Arial MT"/>
              <a:cs typeface="Arial M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483740" y="155447"/>
            <a:ext cx="221615" cy="1540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">
              <a:lnSpc>
                <a:spcPts val="5965"/>
              </a:lnSpc>
              <a:spcBef>
                <a:spcPts val="100"/>
              </a:spcBef>
            </a:pPr>
            <a:r>
              <a:rPr sz="5900" spc="-3935" dirty="0">
                <a:solidFill>
                  <a:srgbClr val="A10C1F"/>
                </a:solidFill>
                <a:latin typeface="Times New Roman"/>
                <a:cs typeface="Times New Roman"/>
              </a:rPr>
              <a:t>M</a:t>
            </a:r>
            <a:endParaRPr sz="5900">
              <a:latin typeface="Times New Roman"/>
              <a:cs typeface="Times New Roman"/>
            </a:endParaRPr>
          </a:p>
          <a:p>
            <a:pPr marL="12700">
              <a:lnSpc>
                <a:spcPts val="5965"/>
              </a:lnSpc>
            </a:pPr>
            <a:r>
              <a:rPr sz="5900" spc="-50" dirty="0">
                <a:solidFill>
                  <a:srgbClr val="A10C1F"/>
                </a:solidFill>
                <a:latin typeface="Times New Roman"/>
                <a:cs typeface="Times New Roman"/>
              </a:rPr>
              <a:t>i</a:t>
            </a:r>
            <a:endParaRPr sz="5900">
              <a:latin typeface="Times New Roman"/>
              <a:cs typeface="Times New Roman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5033155" y="231140"/>
            <a:ext cx="1009650" cy="1579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200" spc="-70" dirty="0">
                <a:solidFill>
                  <a:srgbClr val="A10C1F"/>
                </a:solidFill>
              </a:rPr>
              <a:t>re</a:t>
            </a:r>
            <a:endParaRPr sz="10200"/>
          </a:p>
        </p:txBody>
      </p:sp>
      <p:sp>
        <p:nvSpPr>
          <p:cNvPr id="29" name="object 29"/>
          <p:cNvSpPr txBox="1"/>
          <p:nvPr/>
        </p:nvSpPr>
        <p:spPr>
          <a:xfrm>
            <a:off x="6049909" y="3287990"/>
            <a:ext cx="10585450" cy="648589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75"/>
              </a:spcBef>
            </a:pPr>
            <a:r>
              <a:rPr sz="2700" spc="195" dirty="0">
                <a:solidFill>
                  <a:srgbClr val="2F2F2F"/>
                </a:solidFill>
                <a:latin typeface="Times New Roman"/>
                <a:cs typeface="Times New Roman"/>
              </a:rPr>
              <a:t>Outlier</a:t>
            </a:r>
            <a:r>
              <a:rPr sz="2700" spc="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235" dirty="0">
                <a:solidFill>
                  <a:srgbClr val="2F2F2F"/>
                </a:solidFill>
                <a:latin typeface="Times New Roman"/>
                <a:cs typeface="Times New Roman"/>
              </a:rPr>
              <a:t>Treatment.</a:t>
            </a:r>
            <a:endParaRPr sz="2700">
              <a:latin typeface="Times New Roman"/>
              <a:cs typeface="Times New Roman"/>
            </a:endParaRPr>
          </a:p>
          <a:p>
            <a:pPr marL="551815" marR="162560" indent="-271145">
              <a:lnSpc>
                <a:spcPts val="3460"/>
              </a:lnSpc>
              <a:spcBef>
                <a:spcPts val="100"/>
              </a:spcBef>
              <a:buChar char="•"/>
              <a:tabLst>
                <a:tab pos="551815" algn="l"/>
                <a:tab pos="561975" algn="l"/>
              </a:tabLst>
            </a:pP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	necessary</a:t>
            </a:r>
            <a:r>
              <a:rPr sz="2600" spc="1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65" dirty="0">
                <a:solidFill>
                  <a:srgbClr val="2F2F2F"/>
                </a:solidFill>
                <a:latin typeface="Times New Roman"/>
                <a:cs typeface="Times New Roman"/>
              </a:rPr>
              <a:t>maintain</a:t>
            </a:r>
            <a:r>
              <a:rPr sz="2600" spc="28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A10C1F"/>
                </a:solidFill>
                <a:latin typeface="Times New Roman"/>
                <a:cs typeface="Times New Roman"/>
              </a:rPr>
              <a:t>data</a:t>
            </a:r>
            <a:r>
              <a:rPr sz="2600" spc="16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integrity,</a:t>
            </a:r>
            <a:r>
              <a:rPr sz="2600" spc="2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A10C1F"/>
                </a:solidFill>
                <a:latin typeface="Times New Roman"/>
                <a:cs typeface="Times New Roman"/>
              </a:rPr>
              <a:t>improve</a:t>
            </a:r>
            <a:r>
              <a:rPr sz="2600" spc="26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model</a:t>
            </a:r>
            <a:r>
              <a:rPr sz="2600" spc="28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2F2F2F"/>
                </a:solidFill>
                <a:latin typeface="Times New Roman"/>
                <a:cs typeface="Times New Roman"/>
              </a:rPr>
              <a:t>performance,</a:t>
            </a:r>
            <a:r>
              <a:rPr sz="2600" spc="3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85" dirty="0">
                <a:solidFill>
                  <a:srgbClr val="2F2F2F"/>
                </a:solidFill>
                <a:latin typeface="Times New Roman"/>
                <a:cs typeface="Times New Roman"/>
              </a:rPr>
              <a:t>and </a:t>
            </a:r>
            <a:r>
              <a:rPr sz="2600" spc="85" dirty="0">
                <a:solidFill>
                  <a:srgbClr val="A10C1F"/>
                </a:solidFill>
                <a:latin typeface="Times New Roman"/>
                <a:cs typeface="Times New Roman"/>
              </a:rPr>
              <a:t>ensure</a:t>
            </a:r>
            <a:r>
              <a:rPr sz="2600" spc="16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A10C1F"/>
                </a:solidFill>
                <a:latin typeface="Times New Roman"/>
                <a:cs typeface="Times New Roman"/>
              </a:rPr>
              <a:t>robust</a:t>
            </a:r>
            <a:r>
              <a:rPr sz="2600" spc="110" dirty="0">
                <a:solidFill>
                  <a:srgbClr val="A10C1F"/>
                </a:solidFill>
                <a:latin typeface="Times New Roman"/>
                <a:cs typeface="Times New Roman"/>
              </a:rPr>
              <a:t> and</a:t>
            </a:r>
            <a:r>
              <a:rPr sz="2600" spc="1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A10C1F"/>
                </a:solidFill>
                <a:latin typeface="Times New Roman"/>
                <a:cs typeface="Times New Roman"/>
              </a:rPr>
              <a:t>interpretable</a:t>
            </a:r>
            <a:r>
              <a:rPr sz="2600" spc="254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2F2F2F"/>
                </a:solidFill>
                <a:latin typeface="Times New Roman"/>
                <a:cs typeface="Times New Roman"/>
              </a:rPr>
              <a:t>analyses.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85"/>
              </a:spcBef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5875">
              <a:lnSpc>
                <a:spcPct val="100000"/>
              </a:lnSpc>
              <a:spcBef>
                <a:spcPts val="5"/>
              </a:spcBef>
            </a:pPr>
            <a:r>
              <a:rPr sz="2700" spc="170" dirty="0">
                <a:solidFill>
                  <a:srgbClr val="2F2F2F"/>
                </a:solidFill>
                <a:latin typeface="Times New Roman"/>
                <a:cs typeface="Times New Roman"/>
              </a:rPr>
              <a:t>Missing</a:t>
            </a:r>
            <a:r>
              <a:rPr sz="27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190" dirty="0">
                <a:solidFill>
                  <a:srgbClr val="2F2F2F"/>
                </a:solidFill>
                <a:latin typeface="Times New Roman"/>
                <a:cs typeface="Times New Roman"/>
              </a:rPr>
              <a:t>value</a:t>
            </a:r>
            <a:r>
              <a:rPr sz="2700" spc="-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00" spc="235" dirty="0">
                <a:solidFill>
                  <a:srgbClr val="2F2F2F"/>
                </a:solidFill>
                <a:latin typeface="Times New Roman"/>
                <a:cs typeface="Times New Roman"/>
              </a:rPr>
              <a:t>Treatment.</a:t>
            </a:r>
            <a:endParaRPr sz="2700">
              <a:latin typeface="Times New Roman"/>
              <a:cs typeface="Times New Roman"/>
            </a:endParaRPr>
          </a:p>
          <a:p>
            <a:pPr marL="554990" marR="5080" indent="-274955">
              <a:lnSpc>
                <a:spcPts val="3460"/>
              </a:lnSpc>
              <a:spcBef>
                <a:spcPts val="100"/>
              </a:spcBef>
              <a:buChar char="•"/>
              <a:tabLst>
                <a:tab pos="554990" algn="l"/>
                <a:tab pos="628015" algn="l"/>
              </a:tabLst>
            </a:pP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	</a:t>
            </a:r>
            <a:r>
              <a:rPr sz="2600" spc="55" dirty="0">
                <a:solidFill>
                  <a:srgbClr val="2F2F2F"/>
                </a:solidFill>
                <a:latin typeface="Times New Roman"/>
                <a:cs typeface="Times New Roman"/>
              </a:rPr>
              <a:t>essential</a:t>
            </a:r>
            <a:r>
              <a:rPr sz="2600" spc="1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F2F2F"/>
                </a:solidFill>
                <a:latin typeface="Times New Roman"/>
                <a:cs typeface="Times New Roman"/>
              </a:rPr>
              <a:t>for</a:t>
            </a:r>
            <a:r>
              <a:rPr sz="2600" spc="204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2F2F2F"/>
                </a:solidFill>
                <a:latin typeface="Times New Roman"/>
                <a:cs typeface="Times New Roman"/>
              </a:rPr>
              <a:t>maintaining</a:t>
            </a:r>
            <a:r>
              <a:rPr sz="2600" spc="33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A10C1F"/>
                </a:solidFill>
                <a:latin typeface="Times New Roman"/>
                <a:cs typeface="Times New Roman"/>
              </a:rPr>
              <a:t>data</a:t>
            </a:r>
            <a:r>
              <a:rPr sz="2600" spc="15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integrity,</a:t>
            </a:r>
            <a:r>
              <a:rPr sz="2600" spc="2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improving</a:t>
            </a:r>
            <a:r>
              <a:rPr sz="2600" spc="34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model</a:t>
            </a:r>
            <a:r>
              <a:rPr sz="2600" spc="28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45" dirty="0">
                <a:solidFill>
                  <a:srgbClr val="2F2F2F"/>
                </a:solidFill>
                <a:latin typeface="Times New Roman"/>
                <a:cs typeface="Times New Roman"/>
              </a:rPr>
              <a:t>performance,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75" dirty="0">
                <a:solidFill>
                  <a:srgbClr val="A10C1F"/>
                </a:solidFill>
                <a:latin typeface="Times New Roman"/>
                <a:cs typeface="Times New Roman"/>
              </a:rPr>
              <a:t>ensuring</a:t>
            </a:r>
            <a:r>
              <a:rPr sz="2600" spc="22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60" dirty="0">
                <a:solidFill>
                  <a:srgbClr val="A10C1F"/>
                </a:solidFill>
                <a:latin typeface="Times New Roman"/>
                <a:cs typeface="Times New Roman"/>
              </a:rPr>
              <a:t>accurate</a:t>
            </a:r>
            <a:r>
              <a:rPr sz="2600" spc="20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A10C1F"/>
                </a:solidFill>
                <a:latin typeface="Times New Roman"/>
                <a:cs typeface="Times New Roman"/>
              </a:rPr>
              <a:t>and</a:t>
            </a:r>
            <a:r>
              <a:rPr sz="2600" spc="8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statistically</a:t>
            </a:r>
            <a:r>
              <a:rPr sz="2600" spc="12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valid</a:t>
            </a:r>
            <a:r>
              <a:rPr sz="2600" spc="19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-10" dirty="0">
                <a:solidFill>
                  <a:srgbClr val="2F2F2F"/>
                </a:solidFill>
                <a:latin typeface="Times New Roman"/>
                <a:cs typeface="Times New Roman"/>
              </a:rPr>
              <a:t>analyses.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650"/>
              </a:spcBef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8415">
              <a:lnSpc>
                <a:spcPct val="100000"/>
              </a:lnSpc>
            </a:pPr>
            <a:r>
              <a:rPr sz="2750" spc="155" dirty="0">
                <a:solidFill>
                  <a:srgbClr val="2F2F2F"/>
                </a:solidFill>
                <a:latin typeface="Times New Roman"/>
                <a:cs typeface="Times New Roman"/>
              </a:rPr>
              <a:t>Removing</a:t>
            </a:r>
            <a:r>
              <a:rPr sz="2750" spc="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20" dirty="0">
                <a:solidFill>
                  <a:srgbClr val="2F2F2F"/>
                </a:solidFill>
                <a:latin typeface="Times New Roman"/>
                <a:cs typeface="Times New Roman"/>
              </a:rPr>
              <a:t>the</a:t>
            </a:r>
            <a:r>
              <a:rPr sz="2750" spc="34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50" dirty="0">
                <a:solidFill>
                  <a:srgbClr val="2F2F2F"/>
                </a:solidFill>
                <a:latin typeface="Times New Roman"/>
                <a:cs typeface="Times New Roman"/>
              </a:rPr>
              <a:t>highly</a:t>
            </a:r>
            <a:r>
              <a:rPr sz="2750" spc="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204" dirty="0">
                <a:solidFill>
                  <a:srgbClr val="2F2F2F"/>
                </a:solidFill>
                <a:latin typeface="Times New Roman"/>
                <a:cs typeface="Times New Roman"/>
              </a:rPr>
              <a:t>correlated</a:t>
            </a:r>
            <a:r>
              <a:rPr sz="2750" spc="8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750" spc="170" dirty="0">
                <a:solidFill>
                  <a:srgbClr val="2F2F2F"/>
                </a:solidFill>
                <a:latin typeface="Times New Roman"/>
                <a:cs typeface="Times New Roman"/>
              </a:rPr>
              <a:t>variables.</a:t>
            </a:r>
            <a:endParaRPr sz="2750">
              <a:latin typeface="Times New Roman"/>
              <a:cs typeface="Times New Roman"/>
            </a:endParaRPr>
          </a:p>
          <a:p>
            <a:pPr marL="551815" marR="134620" indent="-271145">
              <a:lnSpc>
                <a:spcPts val="3429"/>
              </a:lnSpc>
              <a:spcBef>
                <a:spcPts val="140"/>
              </a:spcBef>
              <a:buChar char="•"/>
              <a:tabLst>
                <a:tab pos="551815" algn="l"/>
                <a:tab pos="561975" algn="l"/>
              </a:tabLst>
            </a:pP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	necessary</a:t>
            </a:r>
            <a:r>
              <a:rPr sz="2600" spc="1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600" spc="10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A10C1F"/>
                </a:solidFill>
                <a:latin typeface="Times New Roman"/>
                <a:cs typeface="Times New Roman"/>
              </a:rPr>
              <a:t>reduce</a:t>
            </a:r>
            <a:r>
              <a:rPr sz="2600" spc="26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2F2F2F"/>
                </a:solidFill>
                <a:latin typeface="Times New Roman"/>
                <a:cs typeface="Times New Roman"/>
              </a:rPr>
              <a:t>redundancy,</a:t>
            </a:r>
            <a:r>
              <a:rPr sz="2600" spc="37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55" dirty="0">
                <a:solidFill>
                  <a:srgbClr val="A10C1F"/>
                </a:solidFill>
                <a:latin typeface="Times New Roman"/>
                <a:cs typeface="Times New Roman"/>
              </a:rPr>
              <a:t>improve</a:t>
            </a:r>
            <a:r>
              <a:rPr sz="2600" spc="22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model</a:t>
            </a:r>
            <a:r>
              <a:rPr sz="2600" spc="20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stability,</a:t>
            </a:r>
            <a:r>
              <a:rPr sz="2600" spc="2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10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A10C1F"/>
                </a:solidFill>
                <a:latin typeface="Times New Roman"/>
                <a:cs typeface="Times New Roman"/>
              </a:rPr>
              <a:t>enhance </a:t>
            </a:r>
            <a:r>
              <a:rPr sz="2600" dirty="0">
                <a:solidFill>
                  <a:srgbClr val="A10C1F"/>
                </a:solidFill>
                <a:latin typeface="Times New Roman"/>
                <a:cs typeface="Times New Roman"/>
              </a:rPr>
              <a:t>eNiciency</a:t>
            </a:r>
            <a:r>
              <a:rPr sz="2600" spc="85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600" spc="50" dirty="0">
                <a:solidFill>
                  <a:srgbClr val="2F2F2F"/>
                </a:solidFill>
                <a:latin typeface="Times New Roman"/>
                <a:cs typeface="Times New Roman"/>
              </a:rPr>
              <a:t>in</a:t>
            </a:r>
            <a:r>
              <a:rPr sz="2600" spc="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dirty="0">
                <a:solidFill>
                  <a:srgbClr val="2F2F2F"/>
                </a:solidFill>
                <a:latin typeface="Times New Roman"/>
                <a:cs typeface="Times New Roman"/>
              </a:rPr>
              <a:t>model</a:t>
            </a:r>
            <a:r>
              <a:rPr sz="2600" spc="8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70" dirty="0">
                <a:solidFill>
                  <a:srgbClr val="2F2F2F"/>
                </a:solidFill>
                <a:latin typeface="Times New Roman"/>
                <a:cs typeface="Times New Roman"/>
              </a:rPr>
              <a:t>training</a:t>
            </a:r>
            <a:r>
              <a:rPr sz="2600" spc="5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11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600" spc="-1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600" spc="95" dirty="0">
                <a:solidFill>
                  <a:srgbClr val="2F2F2F"/>
                </a:solidFill>
                <a:latin typeface="Times New Roman"/>
                <a:cs typeface="Times New Roman"/>
              </a:rPr>
              <a:t>interpretation.</a:t>
            </a:r>
            <a:endParaRPr sz="2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340"/>
              </a:spcBef>
              <a:buFont typeface="Times New Roman"/>
              <a:buChar char="•"/>
            </a:pPr>
            <a:endParaRPr sz="2600">
              <a:latin typeface="Times New Roman"/>
              <a:cs typeface="Times New Roman"/>
            </a:endParaRPr>
          </a:p>
          <a:p>
            <a:pPr marL="15240">
              <a:lnSpc>
                <a:spcPct val="100000"/>
              </a:lnSpc>
              <a:spcBef>
                <a:spcPts val="5"/>
              </a:spcBef>
            </a:pPr>
            <a:r>
              <a:rPr sz="2950" spc="90" dirty="0">
                <a:solidFill>
                  <a:srgbClr val="2F2F2F"/>
                </a:solidFill>
                <a:latin typeface="Times New Roman"/>
                <a:cs typeface="Times New Roman"/>
              </a:rPr>
              <a:t>Multicollinearity</a:t>
            </a:r>
            <a:r>
              <a:rPr sz="2950" spc="-6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950" spc="50" dirty="0">
                <a:solidFill>
                  <a:srgbClr val="2F2F2F"/>
                </a:solidFill>
                <a:latin typeface="Times New Roman"/>
                <a:cs typeface="Times New Roman"/>
              </a:rPr>
              <a:t>(VIFx5).</a:t>
            </a:r>
            <a:endParaRPr sz="2950">
              <a:latin typeface="Times New Roman"/>
              <a:cs typeface="Times New Roman"/>
            </a:endParaRPr>
          </a:p>
          <a:p>
            <a:pPr marL="551815" indent="-272415">
              <a:lnSpc>
                <a:spcPct val="100000"/>
              </a:lnSpc>
              <a:spcBef>
                <a:spcPts val="15"/>
              </a:spcBef>
              <a:buChar char="•"/>
              <a:tabLst>
                <a:tab pos="551815" algn="l"/>
              </a:tabLst>
            </a:pPr>
            <a:r>
              <a:rPr sz="2800" spc="-25" dirty="0">
                <a:solidFill>
                  <a:srgbClr val="2F2F2F"/>
                </a:solidFill>
                <a:latin typeface="Times New Roman"/>
                <a:cs typeface="Times New Roman"/>
              </a:rPr>
              <a:t>crucial</a:t>
            </a:r>
            <a:r>
              <a:rPr sz="2800" spc="-3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F2F2F"/>
                </a:solidFill>
                <a:latin typeface="Times New Roman"/>
                <a:cs typeface="Times New Roman"/>
              </a:rPr>
              <a:t>to</a:t>
            </a:r>
            <a:r>
              <a:rPr sz="2800" spc="-17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F2F2F"/>
                </a:solidFill>
                <a:latin typeface="Times New Roman"/>
                <a:cs typeface="Times New Roman"/>
              </a:rPr>
              <a:t>ensure</a:t>
            </a:r>
            <a:r>
              <a:rPr sz="2800" spc="-6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F2F2F"/>
                </a:solidFill>
                <a:latin typeface="Times New Roman"/>
                <a:cs typeface="Times New Roman"/>
              </a:rPr>
              <a:t>accurate,</a:t>
            </a:r>
            <a:r>
              <a:rPr sz="2800" spc="-2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F2F2F"/>
                </a:solidFill>
                <a:latin typeface="Times New Roman"/>
                <a:cs typeface="Times New Roman"/>
              </a:rPr>
              <a:t>stable,</a:t>
            </a:r>
            <a:r>
              <a:rPr sz="2800" spc="-10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2F2F2F"/>
                </a:solidFill>
                <a:latin typeface="Times New Roman"/>
                <a:cs typeface="Times New Roman"/>
              </a:rPr>
              <a:t>and</a:t>
            </a:r>
            <a:r>
              <a:rPr sz="2800" spc="-95" dirty="0">
                <a:solidFill>
                  <a:srgbClr val="2F2F2F"/>
                </a:solidFill>
                <a:latin typeface="Times New Roman"/>
                <a:cs typeface="Times New Roman"/>
              </a:rPr>
              <a:t> </a:t>
            </a:r>
            <a:r>
              <a:rPr sz="2800" dirty="0">
                <a:solidFill>
                  <a:srgbClr val="A10C1F"/>
                </a:solidFill>
                <a:latin typeface="Times New Roman"/>
                <a:cs typeface="Times New Roman"/>
              </a:rPr>
              <a:t>interpretable</a:t>
            </a:r>
            <a:r>
              <a:rPr sz="2800" spc="200" dirty="0">
                <a:solidFill>
                  <a:srgbClr val="A10C1F"/>
                </a:solidFill>
                <a:latin typeface="Times New Roman"/>
                <a:cs typeface="Times New Roman"/>
              </a:rPr>
              <a:t> </a:t>
            </a:r>
            <a:r>
              <a:rPr sz="2800" spc="-10" dirty="0">
                <a:solidFill>
                  <a:srgbClr val="2F2F2F"/>
                </a:solidFill>
                <a:latin typeface="Times New Roman"/>
                <a:cs typeface="Times New Roman"/>
              </a:rPr>
              <a:t>models.</a:t>
            </a:r>
            <a:endParaRPr sz="2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</TotalTime>
  <Words>2426</Words>
  <Application>Microsoft Office PowerPoint</Application>
  <PresentationFormat>Custom</PresentationFormat>
  <Paragraphs>402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MT</vt:lpstr>
      <vt:lpstr>Calibri</vt:lpstr>
      <vt:lpstr>Courier New</vt:lpstr>
      <vt:lpstr>Times New Roman</vt:lpstr>
      <vt:lpstr>Office Theme</vt:lpstr>
      <vt:lpstr>  </vt:lpstr>
      <vt:lpstr>PowerPoint Presentation</vt:lpstr>
      <vt:lpstr>re i</vt:lpstr>
      <vt:lpstr>Mission</vt:lpstr>
      <vt:lpstr>PowerPoint Presentation</vt:lpstr>
      <vt:lpstr>PowerPoint Presentation</vt:lpstr>
      <vt:lpstr>Challenges :</vt:lpstr>
      <vt:lpstr>re</vt:lpstr>
      <vt:lpstr>re</vt:lpstr>
      <vt:lpstr>PowerPoint Presentation</vt:lpstr>
      <vt:lpstr>Logistic Regression</vt:lpstr>
      <vt:lpstr>Pict res :</vt:lpstr>
      <vt:lpstr>CODE SNIPPET</vt:lpstr>
      <vt:lpstr>Decision Tree</vt:lpstr>
      <vt:lpstr>Pictures :</vt:lpstr>
      <vt:lpstr>CODE SNIPPET</vt:lpstr>
      <vt:lpstr>Random Forest</vt:lpstr>
      <vt:lpstr>Pict res :</vt:lpstr>
      <vt:lpstr>CODE SNIPPET</vt:lpstr>
      <vt:lpstr>erence :</vt:lpstr>
      <vt:lpstr>om ores</vt:lpstr>
      <vt:lpstr>er arameter</vt:lpstr>
      <vt:lpstr>CODE SNIPPET</vt:lpstr>
      <vt:lpstr>ec</vt:lpstr>
      <vt:lpstr>CODE SNIPPET</vt:lpstr>
      <vt:lpstr>usion</vt:lpstr>
      <vt:lpstr>PowerPoint Presentation</vt:lpstr>
      <vt:lpstr>CODE SNIPPET</vt:lpstr>
      <vt:lpstr>onc usion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Add Company Name</dc:title>
  <dc:creator>063_ARKA DUTTA</dc:creator>
  <cp:keywords>DAGH2qm84iw,BAGH2k04n6I</cp:keywords>
  <cp:lastModifiedBy>Chetana Akshaya Mudragada</cp:lastModifiedBy>
  <cp:revision>1</cp:revision>
  <dcterms:created xsi:type="dcterms:W3CDTF">2025-03-08T09:18:09Z</dcterms:created>
  <dcterms:modified xsi:type="dcterms:W3CDTF">2025-03-08T09:24:39Z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2024-06-13T00:00:00Z</vt:filetime>
  </property>
  <property fmtid="{D5CDD505-2E9C-101B-9397-08002B2CF9AE}" pid="3" name="Creator">
    <vt:lpwstr>Canva</vt:lpwstr>
  </property>
  <property fmtid="{D5CDD505-2E9C-101B-9397-08002B2CF9AE}" pid="4" name="Producer">
    <vt:lpwstr>Canva</vt:lpwstr>
  </property>
  <property fmtid="{D5CDD505-2E9C-101B-9397-08002B2CF9AE}" pid="5" name="LastSaved">
    <vt:filetime>2024-06-13T00:00:00Z</vt:filetime>
  </property>
</Properties>
</file>